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8"/>
  </p:notesMasterIdLst>
  <p:handoutMasterIdLst>
    <p:handoutMasterId r:id="rId19"/>
  </p:handoutMasterIdLst>
  <p:sldIdLst>
    <p:sldId id="256" r:id="rId2"/>
    <p:sldId id="257" r:id="rId3"/>
    <p:sldId id="260" r:id="rId4"/>
    <p:sldId id="295" r:id="rId5"/>
    <p:sldId id="300" r:id="rId6"/>
    <p:sldId id="267" r:id="rId7"/>
    <p:sldId id="305" r:id="rId8"/>
    <p:sldId id="266" r:id="rId9"/>
    <p:sldId id="296" r:id="rId10"/>
    <p:sldId id="298" r:id="rId11"/>
    <p:sldId id="297" r:id="rId12"/>
    <p:sldId id="299" r:id="rId13"/>
    <p:sldId id="281" r:id="rId14"/>
    <p:sldId id="306" r:id="rId15"/>
    <p:sldId id="303" r:id="rId16"/>
    <p:sldId id="30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eur" initials="M"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D0134-845B-BFA0-05D1-79ADD1F1FE83}" v="7" dt="2022-06-10T12:06:02.205"/>
    <p1510:client id="{4A2F7F2A-9899-4FD6-21C7-7CBD1992C2C9}" v="210" dt="2023-08-18T15:24:09.29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60" d="100"/>
          <a:sy n="160" d="100"/>
        </p:scale>
        <p:origin x="436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A7BE4-9F28-44D2-B37F-351656FA5A7F}" type="datetimeFigureOut">
              <a:rPr lang="fr-FR" smtClean="0"/>
              <a:t>01/10/2024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969E3D-A9BE-46C4-AD1B-80CE509F64DA}" type="slidenum">
              <a:rPr lang="fr-FR" smtClean="0"/>
              <a:t>‹N°›</a:t>
            </a:fld>
            <a:endParaRPr lang="fr-FR"/>
          </a:p>
        </p:txBody>
      </p:sp>
    </p:spTree>
    <p:extLst>
      <p:ext uri="{BB962C8B-B14F-4D97-AF65-F5344CB8AC3E}">
        <p14:creationId xmlns:p14="http://schemas.microsoft.com/office/powerpoint/2010/main" val="8343783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CB761-A057-458F-A87C-3DC06AE344F1}" type="datetimeFigureOut">
              <a:rPr lang="fr-FR" smtClean="0"/>
              <a:t>01/10/2024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650BE-E2F3-4716-A06A-BA1C895DF0E4}" type="slidenum">
              <a:rPr lang="fr-FR" smtClean="0"/>
              <a:t>‹N°›</a:t>
            </a:fld>
            <a:endParaRPr lang="fr-FR"/>
          </a:p>
        </p:txBody>
      </p:sp>
    </p:spTree>
    <p:extLst>
      <p:ext uri="{BB962C8B-B14F-4D97-AF65-F5344CB8AC3E}">
        <p14:creationId xmlns:p14="http://schemas.microsoft.com/office/powerpoint/2010/main" val="19834898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0F51E13-9132-4E61-8BC6-565993965F4B}" type="datetime1">
              <a:rPr lang="fr-FR" smtClean="0"/>
              <a:t>01/10/2024</a:t>
            </a:fld>
            <a:endParaRPr lang="fr-FR"/>
          </a:p>
        </p:txBody>
      </p:sp>
      <p:sp>
        <p:nvSpPr>
          <p:cNvPr id="5" name="Footer Placeholder 4"/>
          <p:cNvSpPr>
            <a:spLocks noGrp="1"/>
          </p:cNvSpPr>
          <p:nvPr>
            <p:ph type="ftr" sz="quarter" idx="11"/>
          </p:nvPr>
        </p:nvSpPr>
        <p:spPr/>
        <p:txBody>
          <a:bodyPr/>
          <a:lstStyle/>
          <a:p>
            <a:r>
              <a:rPr lang="fr-FR"/>
              <a:t>« Moe – à compléter »</a:t>
            </a:r>
          </a:p>
        </p:txBody>
      </p:sp>
      <p:sp>
        <p:nvSpPr>
          <p:cNvPr id="6" name="Slide Number Placeholder 5"/>
          <p:cNvSpPr>
            <a:spLocks noGrp="1"/>
          </p:cNvSpPr>
          <p:nvPr>
            <p:ph type="sldNum" sz="quarter" idx="12"/>
          </p:nvPr>
        </p:nvSpPr>
        <p:spPr/>
        <p:txBody>
          <a:bodyPr/>
          <a:lstStyle/>
          <a:p>
            <a:fld id="{03965EFB-405A-4796-AADD-BEE0D5ACB819}" type="slidenum">
              <a:rPr lang="fr-FR" smtClean="0"/>
              <a:t>‹N°›</a:t>
            </a:fld>
            <a:endParaRPr lang="fr-FR"/>
          </a:p>
        </p:txBody>
      </p:sp>
      <p:sp>
        <p:nvSpPr>
          <p:cNvPr id="8" name="Espace réservé pour une image  7">
            <a:extLst>
              <a:ext uri="{FF2B5EF4-FFF2-40B4-BE49-F238E27FC236}">
                <a16:creationId xmlns:a16="http://schemas.microsoft.com/office/drawing/2014/main" id="{366C81B6-0346-F923-5BEB-1D5683FCF2DA}"/>
              </a:ext>
            </a:extLst>
          </p:cNvPr>
          <p:cNvSpPr>
            <a:spLocks noGrp="1"/>
          </p:cNvSpPr>
          <p:nvPr>
            <p:ph type="pic" sz="quarter" idx="13"/>
          </p:nvPr>
        </p:nvSpPr>
        <p:spPr>
          <a:xfrm>
            <a:off x="963613" y="665163"/>
            <a:ext cx="4140200" cy="5070475"/>
          </a:xfrm>
        </p:spPr>
        <p:txBody>
          <a:bodyPr/>
          <a:lstStyle/>
          <a:p>
            <a:endParaRPr lang="fr-FR"/>
          </a:p>
        </p:txBody>
      </p:sp>
    </p:spTree>
    <p:extLst>
      <p:ext uri="{BB962C8B-B14F-4D97-AF65-F5344CB8AC3E}">
        <p14:creationId xmlns:p14="http://schemas.microsoft.com/office/powerpoint/2010/main" val="153855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C7836D-ED55-4973-86CA-C1720E12658A}" type="datetime1">
              <a:rPr lang="fr-FR" smtClean="0"/>
              <a:t>01/10/2024</a:t>
            </a:fld>
            <a:endParaRPr lang="fr-FR"/>
          </a:p>
        </p:txBody>
      </p:sp>
      <p:sp>
        <p:nvSpPr>
          <p:cNvPr id="5" name="Footer Placeholder 4"/>
          <p:cNvSpPr>
            <a:spLocks noGrp="1"/>
          </p:cNvSpPr>
          <p:nvPr>
            <p:ph type="ftr" sz="quarter" idx="11"/>
          </p:nvPr>
        </p:nvSpPr>
        <p:spPr/>
        <p:txBody>
          <a:bodyPr/>
          <a:lstStyle/>
          <a:p>
            <a:r>
              <a:rPr lang="fr-FR"/>
              <a:t>« Moe – à compléter »</a:t>
            </a:r>
          </a:p>
        </p:txBody>
      </p:sp>
      <p:sp>
        <p:nvSpPr>
          <p:cNvPr id="6" name="Slide Number Placeholder 5"/>
          <p:cNvSpPr>
            <a:spLocks noGrp="1"/>
          </p:cNvSpPr>
          <p:nvPr>
            <p:ph type="sldNum" sz="quarter" idx="12"/>
          </p:nvPr>
        </p:nvSpPr>
        <p:spPr/>
        <p:txBody>
          <a:bodyPr/>
          <a:lstStyle/>
          <a:p>
            <a:fld id="{03965EFB-405A-4796-AADD-BEE0D5ACB819}" type="slidenum">
              <a:rPr lang="fr-FR" smtClean="0"/>
              <a:t>‹N°›</a:t>
            </a:fld>
            <a:endParaRPr lang="fr-FR"/>
          </a:p>
        </p:txBody>
      </p:sp>
    </p:spTree>
    <p:extLst>
      <p:ext uri="{BB962C8B-B14F-4D97-AF65-F5344CB8AC3E}">
        <p14:creationId xmlns:p14="http://schemas.microsoft.com/office/powerpoint/2010/main" val="334514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B233FC8-2BBA-42AD-8A73-E1AFD7360593}" type="datetime1">
              <a:rPr lang="fr-FR" smtClean="0"/>
              <a:t>01/10/2024</a:t>
            </a:fld>
            <a:endParaRPr lang="fr-FR"/>
          </a:p>
        </p:txBody>
      </p:sp>
      <p:sp>
        <p:nvSpPr>
          <p:cNvPr id="5" name="Footer Placeholder 4"/>
          <p:cNvSpPr>
            <a:spLocks noGrp="1"/>
          </p:cNvSpPr>
          <p:nvPr>
            <p:ph type="ftr" sz="quarter" idx="11"/>
          </p:nvPr>
        </p:nvSpPr>
        <p:spPr/>
        <p:txBody>
          <a:bodyPr/>
          <a:lstStyle/>
          <a:p>
            <a:r>
              <a:rPr lang="fr-FR"/>
              <a:t>« Moe – à compléter »</a:t>
            </a:r>
          </a:p>
        </p:txBody>
      </p:sp>
      <p:sp>
        <p:nvSpPr>
          <p:cNvPr id="6" name="Slide Number Placeholder 5"/>
          <p:cNvSpPr>
            <a:spLocks noGrp="1"/>
          </p:cNvSpPr>
          <p:nvPr>
            <p:ph type="sldNum" sz="quarter" idx="12"/>
          </p:nvPr>
        </p:nvSpPr>
        <p:spPr/>
        <p:txBody>
          <a:bodyPr/>
          <a:lstStyle/>
          <a:p>
            <a:fld id="{03965EFB-405A-4796-AADD-BEE0D5ACB819}" type="slidenum">
              <a:rPr lang="fr-FR" smtClean="0"/>
              <a:t>‹N°›</a:t>
            </a:fld>
            <a:endParaRPr lang="fr-FR"/>
          </a:p>
        </p:txBody>
      </p:sp>
    </p:spTree>
    <p:extLst>
      <p:ext uri="{BB962C8B-B14F-4D97-AF65-F5344CB8AC3E}">
        <p14:creationId xmlns:p14="http://schemas.microsoft.com/office/powerpoint/2010/main" val="415286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6ED410-C1E5-4AB2-9344-E77D78AC4ECF}" type="datetime1">
              <a:rPr lang="fr-FR" smtClean="0"/>
              <a:t>01/10/2024</a:t>
            </a:fld>
            <a:endParaRPr lang="fr-FR"/>
          </a:p>
        </p:txBody>
      </p:sp>
      <p:sp>
        <p:nvSpPr>
          <p:cNvPr id="5" name="Footer Placeholder 4"/>
          <p:cNvSpPr>
            <a:spLocks noGrp="1"/>
          </p:cNvSpPr>
          <p:nvPr>
            <p:ph type="ftr" sz="quarter" idx="11"/>
          </p:nvPr>
        </p:nvSpPr>
        <p:spPr/>
        <p:txBody>
          <a:bodyPr/>
          <a:lstStyle/>
          <a:p>
            <a:r>
              <a:rPr lang="fr-FR"/>
              <a:t>« Moe – à compléter »</a:t>
            </a:r>
          </a:p>
        </p:txBody>
      </p:sp>
      <p:sp>
        <p:nvSpPr>
          <p:cNvPr id="6" name="Slide Number Placeholder 5"/>
          <p:cNvSpPr>
            <a:spLocks noGrp="1"/>
          </p:cNvSpPr>
          <p:nvPr>
            <p:ph type="sldNum" sz="quarter" idx="12"/>
          </p:nvPr>
        </p:nvSpPr>
        <p:spPr/>
        <p:txBody>
          <a:bodyPr/>
          <a:lstStyle/>
          <a:p>
            <a:fld id="{03965EFB-405A-4796-AADD-BEE0D5ACB819}" type="slidenum">
              <a:rPr lang="fr-FR" smtClean="0"/>
              <a:t>‹N°›</a:t>
            </a:fld>
            <a:endParaRPr lang="fr-FR"/>
          </a:p>
        </p:txBody>
      </p:sp>
      <p:sp>
        <p:nvSpPr>
          <p:cNvPr id="8" name="Espace réservé pour une image  7">
            <a:extLst>
              <a:ext uri="{FF2B5EF4-FFF2-40B4-BE49-F238E27FC236}">
                <a16:creationId xmlns:a16="http://schemas.microsoft.com/office/drawing/2014/main" id="{3E5B77AD-79F4-AE3E-6B95-A0E34812E59F}"/>
              </a:ext>
            </a:extLst>
          </p:cNvPr>
          <p:cNvSpPr>
            <a:spLocks noGrp="1"/>
          </p:cNvSpPr>
          <p:nvPr>
            <p:ph type="pic" sz="quarter" idx="13"/>
          </p:nvPr>
        </p:nvSpPr>
        <p:spPr>
          <a:xfrm>
            <a:off x="133350" y="657225"/>
            <a:ext cx="5129213" cy="5170488"/>
          </a:xfrm>
        </p:spPr>
        <p:txBody>
          <a:bodyPr/>
          <a:lstStyle/>
          <a:p>
            <a:endParaRPr lang="fr-FR"/>
          </a:p>
        </p:txBody>
      </p:sp>
    </p:spTree>
    <p:extLst>
      <p:ext uri="{BB962C8B-B14F-4D97-AF65-F5344CB8AC3E}">
        <p14:creationId xmlns:p14="http://schemas.microsoft.com/office/powerpoint/2010/main" val="386525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2B3663C-DB9A-4DE2-BDA4-1A5DE8DEEE3F}" type="datetime1">
              <a:rPr lang="fr-FR" smtClean="0"/>
              <a:t>01/10/2024</a:t>
            </a:fld>
            <a:endParaRPr lang="fr-FR"/>
          </a:p>
        </p:txBody>
      </p:sp>
      <p:sp>
        <p:nvSpPr>
          <p:cNvPr id="5" name="Footer Placeholder 4"/>
          <p:cNvSpPr>
            <a:spLocks noGrp="1"/>
          </p:cNvSpPr>
          <p:nvPr>
            <p:ph type="ftr" sz="quarter" idx="11"/>
          </p:nvPr>
        </p:nvSpPr>
        <p:spPr/>
        <p:txBody>
          <a:bodyPr/>
          <a:lstStyle/>
          <a:p>
            <a:r>
              <a:rPr lang="fr-FR"/>
              <a:t>« Moe – à compléter »</a:t>
            </a:r>
          </a:p>
        </p:txBody>
      </p:sp>
      <p:sp>
        <p:nvSpPr>
          <p:cNvPr id="6" name="Slide Number Placeholder 5"/>
          <p:cNvSpPr>
            <a:spLocks noGrp="1"/>
          </p:cNvSpPr>
          <p:nvPr>
            <p:ph type="sldNum" sz="quarter" idx="12"/>
          </p:nvPr>
        </p:nvSpPr>
        <p:spPr/>
        <p:txBody>
          <a:bodyPr/>
          <a:lstStyle/>
          <a:p>
            <a:fld id="{03965EFB-405A-4796-AADD-BEE0D5ACB819}" type="slidenum">
              <a:rPr lang="fr-FR" smtClean="0"/>
              <a:t>‹N°›</a:t>
            </a:fld>
            <a:endParaRPr lang="fr-FR"/>
          </a:p>
        </p:txBody>
      </p:sp>
    </p:spTree>
    <p:extLst>
      <p:ext uri="{BB962C8B-B14F-4D97-AF65-F5344CB8AC3E}">
        <p14:creationId xmlns:p14="http://schemas.microsoft.com/office/powerpoint/2010/main" val="303896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CE9BB40-8C90-48B1-A377-08B3716A07BB}" type="datetime1">
              <a:rPr lang="fr-FR" smtClean="0"/>
              <a:t>01/10/2024</a:t>
            </a:fld>
            <a:endParaRPr lang="fr-FR"/>
          </a:p>
        </p:txBody>
      </p:sp>
      <p:sp>
        <p:nvSpPr>
          <p:cNvPr id="6" name="Footer Placeholder 5"/>
          <p:cNvSpPr>
            <a:spLocks noGrp="1"/>
          </p:cNvSpPr>
          <p:nvPr>
            <p:ph type="ftr" sz="quarter" idx="11"/>
          </p:nvPr>
        </p:nvSpPr>
        <p:spPr/>
        <p:txBody>
          <a:bodyPr/>
          <a:lstStyle/>
          <a:p>
            <a:r>
              <a:rPr lang="fr-FR"/>
              <a:t>« Moe – à compléter »</a:t>
            </a:r>
          </a:p>
        </p:txBody>
      </p:sp>
      <p:sp>
        <p:nvSpPr>
          <p:cNvPr id="7" name="Slide Number Placeholder 6"/>
          <p:cNvSpPr>
            <a:spLocks noGrp="1"/>
          </p:cNvSpPr>
          <p:nvPr>
            <p:ph type="sldNum" sz="quarter" idx="12"/>
          </p:nvPr>
        </p:nvSpPr>
        <p:spPr/>
        <p:txBody>
          <a:bodyPr/>
          <a:lstStyle/>
          <a:p>
            <a:fld id="{03965EFB-405A-4796-AADD-BEE0D5ACB819}" type="slidenum">
              <a:rPr lang="fr-FR" smtClean="0"/>
              <a:t>‹N°›</a:t>
            </a:fld>
            <a:endParaRPr lang="fr-FR"/>
          </a:p>
        </p:txBody>
      </p:sp>
    </p:spTree>
    <p:extLst>
      <p:ext uri="{BB962C8B-B14F-4D97-AF65-F5344CB8AC3E}">
        <p14:creationId xmlns:p14="http://schemas.microsoft.com/office/powerpoint/2010/main" val="280785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ADB94D4-7B0B-4FAD-95D1-72B6256B949B}" type="datetime1">
              <a:rPr lang="fr-FR" smtClean="0"/>
              <a:t>01/10/2024</a:t>
            </a:fld>
            <a:endParaRPr lang="fr-FR"/>
          </a:p>
        </p:txBody>
      </p:sp>
      <p:sp>
        <p:nvSpPr>
          <p:cNvPr id="8" name="Footer Placeholder 7"/>
          <p:cNvSpPr>
            <a:spLocks noGrp="1"/>
          </p:cNvSpPr>
          <p:nvPr>
            <p:ph type="ftr" sz="quarter" idx="11"/>
          </p:nvPr>
        </p:nvSpPr>
        <p:spPr/>
        <p:txBody>
          <a:bodyPr/>
          <a:lstStyle/>
          <a:p>
            <a:r>
              <a:rPr lang="fr-FR"/>
              <a:t>« Moe – à compléter »</a:t>
            </a:r>
          </a:p>
        </p:txBody>
      </p:sp>
      <p:sp>
        <p:nvSpPr>
          <p:cNvPr id="9" name="Slide Number Placeholder 8"/>
          <p:cNvSpPr>
            <a:spLocks noGrp="1"/>
          </p:cNvSpPr>
          <p:nvPr>
            <p:ph type="sldNum" sz="quarter" idx="12"/>
          </p:nvPr>
        </p:nvSpPr>
        <p:spPr/>
        <p:txBody>
          <a:bodyPr/>
          <a:lstStyle/>
          <a:p>
            <a:fld id="{03965EFB-405A-4796-AADD-BEE0D5ACB819}" type="slidenum">
              <a:rPr lang="fr-FR" smtClean="0"/>
              <a:t>‹N°›</a:t>
            </a:fld>
            <a:endParaRPr lang="fr-FR"/>
          </a:p>
        </p:txBody>
      </p:sp>
    </p:spTree>
    <p:extLst>
      <p:ext uri="{BB962C8B-B14F-4D97-AF65-F5344CB8AC3E}">
        <p14:creationId xmlns:p14="http://schemas.microsoft.com/office/powerpoint/2010/main" val="64272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E8E67FD-ADC2-4038-973E-B51A6CF7E657}" type="datetime1">
              <a:rPr lang="fr-FR" smtClean="0"/>
              <a:t>01/10/2024</a:t>
            </a:fld>
            <a:endParaRPr lang="fr-FR"/>
          </a:p>
        </p:txBody>
      </p:sp>
      <p:sp>
        <p:nvSpPr>
          <p:cNvPr id="4" name="Footer Placeholder 3"/>
          <p:cNvSpPr>
            <a:spLocks noGrp="1"/>
          </p:cNvSpPr>
          <p:nvPr>
            <p:ph type="ftr" sz="quarter" idx="11"/>
          </p:nvPr>
        </p:nvSpPr>
        <p:spPr/>
        <p:txBody>
          <a:bodyPr/>
          <a:lstStyle/>
          <a:p>
            <a:r>
              <a:rPr lang="fr-FR"/>
              <a:t>« Moe – à compléter »</a:t>
            </a:r>
          </a:p>
        </p:txBody>
      </p:sp>
      <p:sp>
        <p:nvSpPr>
          <p:cNvPr id="5" name="Slide Number Placeholder 4"/>
          <p:cNvSpPr>
            <a:spLocks noGrp="1"/>
          </p:cNvSpPr>
          <p:nvPr>
            <p:ph type="sldNum" sz="quarter" idx="12"/>
          </p:nvPr>
        </p:nvSpPr>
        <p:spPr/>
        <p:txBody>
          <a:bodyPr/>
          <a:lstStyle/>
          <a:p>
            <a:fld id="{03965EFB-405A-4796-AADD-BEE0D5ACB819}" type="slidenum">
              <a:rPr lang="fr-FR" smtClean="0"/>
              <a:t>‹N°›</a:t>
            </a:fld>
            <a:endParaRPr lang="fr-FR"/>
          </a:p>
        </p:txBody>
      </p:sp>
    </p:spTree>
    <p:extLst>
      <p:ext uri="{BB962C8B-B14F-4D97-AF65-F5344CB8AC3E}">
        <p14:creationId xmlns:p14="http://schemas.microsoft.com/office/powerpoint/2010/main" val="34547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0C484-331F-4CBF-9A47-40B8CB1A6A34}" type="datetime1">
              <a:rPr lang="fr-FR" smtClean="0"/>
              <a:t>01/10/2024</a:t>
            </a:fld>
            <a:endParaRPr lang="fr-FR"/>
          </a:p>
        </p:txBody>
      </p:sp>
      <p:sp>
        <p:nvSpPr>
          <p:cNvPr id="3" name="Footer Placeholder 2"/>
          <p:cNvSpPr>
            <a:spLocks noGrp="1"/>
          </p:cNvSpPr>
          <p:nvPr>
            <p:ph type="ftr" sz="quarter" idx="11"/>
          </p:nvPr>
        </p:nvSpPr>
        <p:spPr/>
        <p:txBody>
          <a:bodyPr/>
          <a:lstStyle/>
          <a:p>
            <a:r>
              <a:rPr lang="fr-FR"/>
              <a:t>« Moe – à compléter »</a:t>
            </a:r>
          </a:p>
        </p:txBody>
      </p:sp>
      <p:sp>
        <p:nvSpPr>
          <p:cNvPr id="4" name="Slide Number Placeholder 3"/>
          <p:cNvSpPr>
            <a:spLocks noGrp="1"/>
          </p:cNvSpPr>
          <p:nvPr>
            <p:ph type="sldNum" sz="quarter" idx="12"/>
          </p:nvPr>
        </p:nvSpPr>
        <p:spPr/>
        <p:txBody>
          <a:bodyPr/>
          <a:lstStyle/>
          <a:p>
            <a:fld id="{03965EFB-405A-4796-AADD-BEE0D5ACB819}" type="slidenum">
              <a:rPr lang="fr-FR" smtClean="0"/>
              <a:t>‹N°›</a:t>
            </a:fld>
            <a:endParaRPr lang="fr-FR"/>
          </a:p>
        </p:txBody>
      </p:sp>
    </p:spTree>
    <p:extLst>
      <p:ext uri="{BB962C8B-B14F-4D97-AF65-F5344CB8AC3E}">
        <p14:creationId xmlns:p14="http://schemas.microsoft.com/office/powerpoint/2010/main" val="53544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D1013FA-5B5E-4AB9-8709-6BB1716BAB98}" type="datetime1">
              <a:rPr lang="fr-FR" smtClean="0"/>
              <a:t>01/10/2024</a:t>
            </a:fld>
            <a:endParaRPr lang="fr-FR"/>
          </a:p>
        </p:txBody>
      </p:sp>
      <p:sp>
        <p:nvSpPr>
          <p:cNvPr id="6" name="Footer Placeholder 5"/>
          <p:cNvSpPr>
            <a:spLocks noGrp="1"/>
          </p:cNvSpPr>
          <p:nvPr>
            <p:ph type="ftr" sz="quarter" idx="11"/>
          </p:nvPr>
        </p:nvSpPr>
        <p:spPr/>
        <p:txBody>
          <a:bodyPr/>
          <a:lstStyle/>
          <a:p>
            <a:r>
              <a:rPr lang="fr-FR"/>
              <a:t>« Moe – à compléter »</a:t>
            </a:r>
          </a:p>
        </p:txBody>
      </p:sp>
      <p:sp>
        <p:nvSpPr>
          <p:cNvPr id="7" name="Slide Number Placeholder 6"/>
          <p:cNvSpPr>
            <a:spLocks noGrp="1"/>
          </p:cNvSpPr>
          <p:nvPr>
            <p:ph type="sldNum" sz="quarter" idx="12"/>
          </p:nvPr>
        </p:nvSpPr>
        <p:spPr/>
        <p:txBody>
          <a:bodyPr/>
          <a:lstStyle/>
          <a:p>
            <a:fld id="{03965EFB-405A-4796-AADD-BEE0D5ACB819}" type="slidenum">
              <a:rPr lang="fr-FR" smtClean="0"/>
              <a:t>‹N°›</a:t>
            </a:fld>
            <a:endParaRPr lang="fr-FR"/>
          </a:p>
        </p:txBody>
      </p:sp>
    </p:spTree>
    <p:extLst>
      <p:ext uri="{BB962C8B-B14F-4D97-AF65-F5344CB8AC3E}">
        <p14:creationId xmlns:p14="http://schemas.microsoft.com/office/powerpoint/2010/main" val="28643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E56031F-1B55-4D39-AFBD-B23D4AE7C6A0}" type="datetime1">
              <a:rPr lang="fr-FR" smtClean="0"/>
              <a:t>01/10/2024</a:t>
            </a:fld>
            <a:endParaRPr lang="fr-FR"/>
          </a:p>
        </p:txBody>
      </p:sp>
      <p:sp>
        <p:nvSpPr>
          <p:cNvPr id="6" name="Footer Placeholder 5"/>
          <p:cNvSpPr>
            <a:spLocks noGrp="1"/>
          </p:cNvSpPr>
          <p:nvPr>
            <p:ph type="ftr" sz="quarter" idx="11"/>
          </p:nvPr>
        </p:nvSpPr>
        <p:spPr/>
        <p:txBody>
          <a:bodyPr/>
          <a:lstStyle/>
          <a:p>
            <a:r>
              <a:rPr lang="fr-FR"/>
              <a:t>« Moe – à compléter »</a:t>
            </a:r>
          </a:p>
        </p:txBody>
      </p:sp>
      <p:sp>
        <p:nvSpPr>
          <p:cNvPr id="7" name="Slide Number Placeholder 6"/>
          <p:cNvSpPr>
            <a:spLocks noGrp="1"/>
          </p:cNvSpPr>
          <p:nvPr>
            <p:ph type="sldNum" sz="quarter" idx="12"/>
          </p:nvPr>
        </p:nvSpPr>
        <p:spPr/>
        <p:txBody>
          <a:bodyPr/>
          <a:lstStyle/>
          <a:p>
            <a:fld id="{03965EFB-405A-4796-AADD-BEE0D5ACB819}" type="slidenum">
              <a:rPr lang="fr-FR" smtClean="0"/>
              <a:t>‹N°›</a:t>
            </a:fld>
            <a:endParaRPr lang="fr-FR"/>
          </a:p>
        </p:txBody>
      </p:sp>
    </p:spTree>
    <p:extLst>
      <p:ext uri="{BB962C8B-B14F-4D97-AF65-F5344CB8AC3E}">
        <p14:creationId xmlns:p14="http://schemas.microsoft.com/office/powerpoint/2010/main" val="4082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DCBF4-092B-4E35-8A95-8A6FBF3DB895}" type="datetime1">
              <a:rPr lang="fr-FR" smtClean="0"/>
              <a:t>01/10/2024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 Moe – à compléter »</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65EFB-405A-4796-AADD-BEE0D5ACB819}" type="slidenum">
              <a:rPr lang="fr-FR" smtClean="0"/>
              <a:t>‹N°›</a:t>
            </a:fld>
            <a:endParaRPr lang="fr-FR"/>
          </a:p>
        </p:txBody>
      </p:sp>
    </p:spTree>
    <p:extLst>
      <p:ext uri="{BB962C8B-B14F-4D97-AF65-F5344CB8AC3E}">
        <p14:creationId xmlns:p14="http://schemas.microsoft.com/office/powerpoint/2010/main" val="3449533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1A526756-2596-5C06-9946-08F1DC9DA44B}"/>
              </a:ext>
            </a:extLst>
          </p:cNvPr>
          <p:cNvSpPr txBox="1">
            <a:spLocks/>
          </p:cNvSpPr>
          <p:nvPr/>
        </p:nvSpPr>
        <p:spPr>
          <a:xfrm>
            <a:off x="214884" y="4927229"/>
            <a:ext cx="8714225" cy="131418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Calibri" panose="020F0502020204030204" pitchFamily="34" charset="0"/>
                <a:ea typeface="Century Gothic" charset="0"/>
                <a:cs typeface="Century Gothic" charset="0"/>
              </a:rPr>
              <a:t>Mission de maitrise d’œuvre</a:t>
            </a:r>
          </a:p>
          <a:p>
            <a:br>
              <a:rPr lang="fr-FR" sz="2800" b="1">
                <a:latin typeface="Calibri" panose="020F0502020204030204" pitchFamily="34" charset="0"/>
                <a:ea typeface="Century Gothic" charset="0"/>
                <a:cs typeface="Century Gothic" charset="0"/>
              </a:rPr>
            </a:br>
            <a:r>
              <a:rPr lang="fr-FR" sz="2000" b="1" dirty="0">
                <a:latin typeface="Calibri" panose="020F0502020204030204" pitchFamily="34" charset="0"/>
                <a:ea typeface="Century Gothic" charset="0"/>
                <a:cs typeface="Century Gothic" charset="0"/>
              </a:rPr>
              <a:t>P</a:t>
            </a:r>
            <a:r>
              <a:rPr lang="fr-FR" sz="2000">
                <a:latin typeface="Calibri" panose="020F0502020204030204" pitchFamily="34" charset="0"/>
                <a:ea typeface="Century Gothic" charset="0"/>
                <a:cs typeface="Century Gothic" charset="0"/>
              </a:rPr>
              <a:t>our </a:t>
            </a:r>
            <a:r>
              <a:rPr lang="fr-FR" sz="2000" dirty="0">
                <a:latin typeface="Calibri" panose="020F0502020204030204" pitchFamily="34" charset="0"/>
                <a:ea typeface="Century Gothic" charset="0"/>
                <a:cs typeface="Century Gothic" charset="0"/>
              </a:rPr>
              <a:t>La Rénovation thermique du Groupe Scolaire de Tourville sur Odon</a:t>
            </a:r>
            <a:endParaRPr lang="fr-FR" sz="2000" b="1" dirty="0">
              <a:latin typeface="Calibri" panose="020F0502020204030204" pitchFamily="34" charset="0"/>
              <a:ea typeface="Century Gothic" charset="0"/>
              <a:cs typeface="Century Gothic" charset="0"/>
            </a:endParaRPr>
          </a:p>
          <a:p>
            <a:endParaRPr lang="fr-FR" dirty="0">
              <a:latin typeface="Century Gothic" charset="0"/>
              <a:ea typeface="Century Gothic" charset="0"/>
              <a:cs typeface="Century Gothic" charset="0"/>
            </a:endParaRPr>
          </a:p>
          <a:p>
            <a:endParaRPr lang="fr-FR" sz="3200" b="1" dirty="0">
              <a:latin typeface="Century Gothic" charset="0"/>
              <a:ea typeface="Century Gothic" charset="0"/>
              <a:cs typeface="Century Gothic" charset="0"/>
            </a:endParaRPr>
          </a:p>
        </p:txBody>
      </p:sp>
      <p:sp>
        <p:nvSpPr>
          <p:cNvPr id="5"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dirty="0">
                <a:solidFill>
                  <a:srgbClr val="0070C0"/>
                </a:solidFill>
              </a:rPr>
              <a:t>« Moe – à compléter »</a:t>
            </a:r>
          </a:p>
        </p:txBody>
      </p:sp>
      <p:pic>
        <p:nvPicPr>
          <p:cNvPr id="3" name="Image 2" descr="Une image contenant Emblème, écusson, symbole, logo&#10;&#10;Description générée automatiquement">
            <a:extLst>
              <a:ext uri="{FF2B5EF4-FFF2-40B4-BE49-F238E27FC236}">
                <a16:creationId xmlns:a16="http://schemas.microsoft.com/office/drawing/2014/main" id="{D23F7F32-12C2-918A-D823-73461BEE2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50" y="40989"/>
            <a:ext cx="1613647" cy="1775012"/>
          </a:xfrm>
          <a:prstGeom prst="rect">
            <a:avLst/>
          </a:prstGeom>
        </p:spPr>
      </p:pic>
      <p:pic>
        <p:nvPicPr>
          <p:cNvPr id="11" name="Image 10" descr="Une image contenant plein air, ciel, nuage, bâtiment&#10;&#10;Description générée automatiquement">
            <a:extLst>
              <a:ext uri="{FF2B5EF4-FFF2-40B4-BE49-F238E27FC236}">
                <a16:creationId xmlns:a16="http://schemas.microsoft.com/office/drawing/2014/main" id="{4D8844A0-8E69-BA9B-B2AF-5C68286F5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624" y="509493"/>
            <a:ext cx="5038165" cy="3778624"/>
          </a:xfrm>
          <a:prstGeom prst="rect">
            <a:avLst/>
          </a:prstGeom>
        </p:spPr>
      </p:pic>
    </p:spTree>
    <p:extLst>
      <p:ext uri="{BB962C8B-B14F-4D97-AF65-F5344CB8AC3E}">
        <p14:creationId xmlns:p14="http://schemas.microsoft.com/office/powerpoint/2010/main" val="3471573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5A8BF0D8-4C6C-24AA-C91B-388385BAC53B}"/>
              </a:ext>
            </a:extLst>
          </p:cNvPr>
          <p:cNvSpPr txBox="1">
            <a:spLocks/>
          </p:cNvSpPr>
          <p:nvPr/>
        </p:nvSpPr>
        <p:spPr>
          <a:xfrm>
            <a:off x="737247" y="1719744"/>
            <a:ext cx="4105261" cy="2088858"/>
          </a:xfrm>
          <a:prstGeom prst="rect">
            <a:avLst/>
          </a:prstGeom>
          <a:ln w="3175" cmpd="sng">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sz="1200" i="1" dirty="0">
              <a:solidFill>
                <a:schemeClr val="bg1">
                  <a:lumMod val="65000"/>
                </a:schemeClr>
              </a:solidFill>
            </a:endParaRPr>
          </a:p>
          <a:p>
            <a:endParaRPr lang="fr-FR" sz="1200" i="1" dirty="0">
              <a:solidFill>
                <a:schemeClr val="bg1">
                  <a:lumMod val="65000"/>
                </a:schemeClr>
              </a:solidFill>
            </a:endParaRPr>
          </a:p>
          <a:p>
            <a:endParaRPr lang="fr-FR" sz="1200" i="1" dirty="0">
              <a:solidFill>
                <a:schemeClr val="bg1">
                  <a:lumMod val="65000"/>
                </a:schemeClr>
              </a:solidFill>
            </a:endParaRPr>
          </a:p>
          <a:p>
            <a:r>
              <a:rPr lang="fr-FR" sz="1200" i="1" dirty="0">
                <a:solidFill>
                  <a:schemeClr val="bg1">
                    <a:lumMod val="65000"/>
                  </a:schemeClr>
                </a:solidFill>
              </a:rPr>
              <a:t>Photographie(s) de l’opération en cours ou réalisée</a:t>
            </a:r>
          </a:p>
        </p:txBody>
      </p:sp>
      <p:sp>
        <p:nvSpPr>
          <p:cNvPr id="9" name="Espace réservé du contenu 3">
            <a:extLst>
              <a:ext uri="{FF2B5EF4-FFF2-40B4-BE49-F238E27FC236}">
                <a16:creationId xmlns:a16="http://schemas.microsoft.com/office/drawing/2014/main" id="{ED8EC0A0-3E0A-9721-B68E-C632A8287C35}"/>
              </a:ext>
            </a:extLst>
          </p:cNvPr>
          <p:cNvSpPr txBox="1">
            <a:spLocks/>
          </p:cNvSpPr>
          <p:nvPr/>
        </p:nvSpPr>
        <p:spPr>
          <a:xfrm>
            <a:off x="737247" y="4063003"/>
            <a:ext cx="4105261" cy="2268181"/>
          </a:xfrm>
          <a:prstGeom prst="rect">
            <a:avLst/>
          </a:prstGeom>
          <a:ln w="3175" cmpd="sng">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marL="0" indent="0">
              <a:lnSpc>
                <a:spcPct val="80000"/>
              </a:lnSpc>
              <a:buNone/>
            </a:pPr>
            <a:r>
              <a:rPr lang="fr-FR" sz="800" dirty="0">
                <a:latin typeface="Calibri" panose="020F0502020204030204" pitchFamily="34" charset="0"/>
                <a:ea typeface="Century Gothic" charset="0"/>
                <a:cs typeface="Century Gothic" charset="0"/>
              </a:rPr>
              <a:t>Type de procédure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Type de marché</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Mission de Moe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Montant de la mission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 € HT</a:t>
            </a:r>
            <a:endParaRPr lang="fr-FR" sz="800" dirty="0">
              <a:solidFill>
                <a:srgbClr val="FF0000"/>
              </a:solidFill>
              <a:latin typeface="Calibri" panose="020F0502020204030204" pitchFamily="34" charset="0"/>
              <a:ea typeface="Century Gothic" charset="0"/>
              <a:cs typeface="Century Gothic" charset="0"/>
            </a:endParaRPr>
          </a:p>
          <a:p>
            <a:pPr>
              <a:lnSpc>
                <a:spcPct val="80000"/>
              </a:lnSpc>
            </a:pPr>
            <a:r>
              <a:rPr lang="fr-FR" sz="800" dirty="0">
                <a:latin typeface="Calibri" panose="020F0502020204030204" pitchFamily="34" charset="0"/>
                <a:ea typeface="Century Gothic" charset="0"/>
                <a:cs typeface="Century Gothic" charset="0"/>
              </a:rPr>
              <a:t>Prestations réalisées</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endParaRPr lang="fr-FR" sz="1000" dirty="0">
              <a:latin typeface="Century Gothic" charset="0"/>
              <a:ea typeface="Century Gothic" charset="0"/>
              <a:cs typeface="Century Gothic" charset="0"/>
            </a:endParaRPr>
          </a:p>
        </p:txBody>
      </p:sp>
      <p:sp>
        <p:nvSpPr>
          <p:cNvPr id="10" name="Espace réservé du contenu 7">
            <a:extLst>
              <a:ext uri="{FF2B5EF4-FFF2-40B4-BE49-F238E27FC236}">
                <a16:creationId xmlns:a16="http://schemas.microsoft.com/office/drawing/2014/main" id="{6AE687D5-C57C-627F-2FCF-1959EDAE1738}"/>
              </a:ext>
            </a:extLst>
          </p:cNvPr>
          <p:cNvSpPr txBox="1">
            <a:spLocks/>
          </p:cNvSpPr>
          <p:nvPr/>
        </p:nvSpPr>
        <p:spPr>
          <a:xfrm>
            <a:off x="7331979" y="274638"/>
            <a:ext cx="1354822" cy="1107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b="1" dirty="0">
                <a:solidFill>
                  <a:srgbClr val="009051"/>
                </a:solidFill>
                <a:latin typeface="Calibri" panose="020F0502020204030204" pitchFamily="34" charset="0"/>
                <a:ea typeface="Century Gothic" charset="0"/>
                <a:cs typeface="Century Gothic" charset="0"/>
              </a:rPr>
              <a:t>3/5</a:t>
            </a:r>
          </a:p>
        </p:txBody>
      </p:sp>
      <p:sp>
        <p:nvSpPr>
          <p:cNvPr id="13" name="Titre 1">
            <a:extLst>
              <a:ext uri="{FF2B5EF4-FFF2-40B4-BE49-F238E27FC236}">
                <a16:creationId xmlns:a16="http://schemas.microsoft.com/office/drawing/2014/main" id="{81887C47-BD95-57A8-9F5F-D7A98553CD39}"/>
              </a:ext>
            </a:extLst>
          </p:cNvPr>
          <p:cNvSpPr txBox="1">
            <a:spLocks/>
          </p:cNvSpPr>
          <p:nvPr/>
        </p:nvSpPr>
        <p:spPr>
          <a:xfrm>
            <a:off x="1828667" y="335678"/>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600" dirty="0">
                <a:solidFill>
                  <a:srgbClr val="0070C0"/>
                </a:solidFill>
                <a:latin typeface="Calibri" panose="020F0502020204030204" pitchFamily="34" charset="0"/>
                <a:ea typeface="Century Gothic" charset="0"/>
                <a:cs typeface="Century Gothic" charset="0"/>
              </a:rPr>
              <a:t>« Moe – à compléter »</a:t>
            </a:r>
          </a:p>
        </p:txBody>
      </p:sp>
      <p:sp>
        <p:nvSpPr>
          <p:cNvPr id="14" name="Titre 1">
            <a:extLst>
              <a:ext uri="{FF2B5EF4-FFF2-40B4-BE49-F238E27FC236}">
                <a16:creationId xmlns:a16="http://schemas.microsoft.com/office/drawing/2014/main" id="{81887C47-BD95-57A8-9F5F-D7A98553CD39}"/>
              </a:ext>
            </a:extLst>
          </p:cNvPr>
          <p:cNvSpPr txBox="1">
            <a:spLocks/>
          </p:cNvSpPr>
          <p:nvPr/>
        </p:nvSpPr>
        <p:spPr>
          <a:xfrm>
            <a:off x="1828667" y="604569"/>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900" dirty="0">
                <a:solidFill>
                  <a:schemeClr val="bg1">
                    <a:lumMod val="50000"/>
                  </a:schemeClr>
                </a:solidFill>
                <a:latin typeface="Calibri" panose="020F0502020204030204" pitchFamily="34" charset="0"/>
                <a:ea typeface="Century Gothic" charset="0"/>
                <a:cs typeface="Century Gothic" charset="0"/>
              </a:rPr>
              <a:t>Référence</a:t>
            </a:r>
          </a:p>
        </p:txBody>
      </p:sp>
      <p:sp>
        <p:nvSpPr>
          <p:cNvPr id="16"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a:solidFill>
                  <a:srgbClr val="0070C0"/>
                </a:solidFill>
              </a:rPr>
              <a:t>« Moe – à compléter »</a:t>
            </a:r>
            <a:endParaRPr lang="fr-FR" dirty="0">
              <a:solidFill>
                <a:srgbClr val="0070C0"/>
              </a:solidFill>
            </a:endParaRPr>
          </a:p>
        </p:txBody>
      </p:sp>
      <p:sp>
        <p:nvSpPr>
          <p:cNvPr id="17" name="Titre 1">
            <a:extLst>
              <a:ext uri="{FF2B5EF4-FFF2-40B4-BE49-F238E27FC236}">
                <a16:creationId xmlns:a16="http://schemas.microsoft.com/office/drawing/2014/main" id="{2B2D1073-DAAE-FF65-DD5C-E7843E468EBB}"/>
              </a:ext>
            </a:extLst>
          </p:cNvPr>
          <p:cNvSpPr txBox="1">
            <a:spLocks/>
          </p:cNvSpPr>
          <p:nvPr/>
        </p:nvSpPr>
        <p:spPr>
          <a:xfrm>
            <a:off x="691978" y="1203939"/>
            <a:ext cx="6836532" cy="4312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dirty="0">
                <a:solidFill>
                  <a:srgbClr val="0070C0"/>
                </a:solidFill>
                <a:latin typeface="Calibri" panose="020F0502020204030204" pitchFamily="34" charset="0"/>
                <a:ea typeface="Century Gothic" charset="0"/>
                <a:cs typeface="Century Gothic" charset="0"/>
              </a:rPr>
              <a:t>« Nom de l’opération »</a:t>
            </a:r>
          </a:p>
        </p:txBody>
      </p:sp>
      <p:sp>
        <p:nvSpPr>
          <p:cNvPr id="18" name="Espace réservé du contenu 3">
            <a:extLst>
              <a:ext uri="{FF2B5EF4-FFF2-40B4-BE49-F238E27FC236}">
                <a16:creationId xmlns:a16="http://schemas.microsoft.com/office/drawing/2014/main" id="{ED8EC0A0-3E0A-9721-B68E-C632A8287C35}"/>
              </a:ext>
            </a:extLst>
          </p:cNvPr>
          <p:cNvSpPr txBox="1">
            <a:spLocks/>
          </p:cNvSpPr>
          <p:nvPr/>
        </p:nvSpPr>
        <p:spPr>
          <a:xfrm>
            <a:off x="5125673" y="1719743"/>
            <a:ext cx="3839859" cy="4611441"/>
          </a:xfrm>
          <a:prstGeom prst="rect">
            <a:avLst/>
          </a:prstGeom>
          <a:ln w="3175" cmpd="sng">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fr-FR" sz="800" dirty="0">
              <a:latin typeface="Calibri" panose="020F0502020204030204" pitchFamily="34" charset="0"/>
              <a:ea typeface="Century Gothic" charset="0"/>
              <a:cs typeface="Century Gothic" charset="0"/>
            </a:endParaRPr>
          </a:p>
          <a:p>
            <a:pPr>
              <a:lnSpc>
                <a:spcPct val="80000"/>
              </a:lnSpc>
            </a:pPr>
            <a:r>
              <a:rPr lang="fr-FR" sz="800" dirty="0">
                <a:latin typeface="Calibri" panose="020F0502020204030204" pitchFamily="34" charset="0"/>
                <a:ea typeface="Century Gothic" charset="0"/>
                <a:cs typeface="Century Gothic" charset="0"/>
              </a:rPr>
              <a:t>Lieu d’exécution</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Date de début et date de fin des travaux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XX/XX/XXXX   -   XX/XX/XXXX</a:t>
            </a:r>
          </a:p>
          <a:p>
            <a:pPr>
              <a:lnSpc>
                <a:spcPct val="80000"/>
              </a:lnSpc>
            </a:pPr>
            <a:r>
              <a:rPr lang="fr-FR" sz="800" dirty="0">
                <a:latin typeface="Calibri" panose="020F0502020204030204" pitchFamily="34" charset="0"/>
                <a:ea typeface="Century Gothic" charset="0"/>
                <a:cs typeface="Century Gothic" charset="0"/>
              </a:rPr>
              <a:t>Nature des travaux (neuf / réhabilitation / restructuration)</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Site vide / occupé / opération tiroir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Montant des travaux</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 € HT </a:t>
            </a:r>
          </a:p>
          <a:p>
            <a:pPr marL="228600" lvl="1">
              <a:lnSpc>
                <a:spcPct val="80000"/>
              </a:lnSpc>
              <a:spcBef>
                <a:spcPts val="1000"/>
              </a:spcBef>
            </a:pPr>
            <a:r>
              <a:rPr lang="fr-FR" sz="800" dirty="0">
                <a:latin typeface="Calibri" panose="020F0502020204030204" pitchFamily="34" charset="0"/>
                <a:ea typeface="Century Gothic" charset="0"/>
                <a:cs typeface="Century Gothic" charset="0"/>
              </a:rPr>
              <a:t>Nombre d’avenants imputables à la Moe signés</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Performance énergétique et/ou Consommation énergétique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Nom du maître d’ouvrage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Référent chez le maître d’ouvrage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 dont n° de téléphone / adresse mail)</a:t>
            </a: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a:lnSpc>
                <a:spcPct val="80000"/>
              </a:lnSpc>
            </a:pPr>
            <a:r>
              <a:rPr lang="fr-FR" sz="800" dirty="0">
                <a:latin typeface="Calibri" panose="020F0502020204030204" pitchFamily="34" charset="0"/>
                <a:ea typeface="Century Gothic" charset="0"/>
                <a:cs typeface="Century Gothic" charset="0"/>
              </a:rPr>
              <a:t>Autres informations éventuelles</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marL="0"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marL="0" indent="0">
              <a:buNone/>
            </a:pPr>
            <a:endParaRPr lang="fr-FR" sz="1000" dirty="0">
              <a:latin typeface="Century Gothic" charset="0"/>
              <a:ea typeface="Century Gothic" charset="0"/>
              <a:cs typeface="Century Gothic" charset="0"/>
            </a:endParaRPr>
          </a:p>
        </p:txBody>
      </p:sp>
      <p:pic>
        <p:nvPicPr>
          <p:cNvPr id="2" name="Image 1" descr="Une image contenant Emblème, écusson, symbole, logo&#10;&#10;Description générée automatiquement">
            <a:extLst>
              <a:ext uri="{FF2B5EF4-FFF2-40B4-BE49-F238E27FC236}">
                <a16:creationId xmlns:a16="http://schemas.microsoft.com/office/drawing/2014/main" id="{B5EC490A-DDAE-814E-A768-1E28F9169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 y="1"/>
            <a:ext cx="1174647" cy="1292112"/>
          </a:xfrm>
          <a:prstGeom prst="rect">
            <a:avLst/>
          </a:prstGeom>
        </p:spPr>
      </p:pic>
    </p:spTree>
    <p:extLst>
      <p:ext uri="{BB962C8B-B14F-4D97-AF65-F5344CB8AC3E}">
        <p14:creationId xmlns:p14="http://schemas.microsoft.com/office/powerpoint/2010/main" val="2867949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5A8BF0D8-4C6C-24AA-C91B-388385BAC53B}"/>
              </a:ext>
            </a:extLst>
          </p:cNvPr>
          <p:cNvSpPr txBox="1">
            <a:spLocks/>
          </p:cNvSpPr>
          <p:nvPr/>
        </p:nvSpPr>
        <p:spPr>
          <a:xfrm>
            <a:off x="737247" y="1719744"/>
            <a:ext cx="4105261" cy="2088858"/>
          </a:xfrm>
          <a:prstGeom prst="rect">
            <a:avLst/>
          </a:prstGeom>
          <a:ln w="3175" cmpd="sng">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sz="1200" i="1" dirty="0">
              <a:solidFill>
                <a:schemeClr val="bg1">
                  <a:lumMod val="65000"/>
                </a:schemeClr>
              </a:solidFill>
            </a:endParaRPr>
          </a:p>
          <a:p>
            <a:endParaRPr lang="fr-FR" sz="1200" i="1" dirty="0">
              <a:solidFill>
                <a:schemeClr val="bg1">
                  <a:lumMod val="65000"/>
                </a:schemeClr>
              </a:solidFill>
            </a:endParaRPr>
          </a:p>
          <a:p>
            <a:endParaRPr lang="fr-FR" sz="1200" i="1" dirty="0">
              <a:solidFill>
                <a:schemeClr val="bg1">
                  <a:lumMod val="65000"/>
                </a:schemeClr>
              </a:solidFill>
            </a:endParaRPr>
          </a:p>
          <a:p>
            <a:r>
              <a:rPr lang="fr-FR" sz="1200" i="1" dirty="0">
                <a:solidFill>
                  <a:schemeClr val="bg1">
                    <a:lumMod val="65000"/>
                  </a:schemeClr>
                </a:solidFill>
              </a:rPr>
              <a:t>Photographie(s) de l’opération en cours ou réalisée</a:t>
            </a:r>
          </a:p>
        </p:txBody>
      </p:sp>
      <p:sp>
        <p:nvSpPr>
          <p:cNvPr id="9" name="Espace réservé du contenu 3">
            <a:extLst>
              <a:ext uri="{FF2B5EF4-FFF2-40B4-BE49-F238E27FC236}">
                <a16:creationId xmlns:a16="http://schemas.microsoft.com/office/drawing/2014/main" id="{ED8EC0A0-3E0A-9721-B68E-C632A8287C35}"/>
              </a:ext>
            </a:extLst>
          </p:cNvPr>
          <p:cNvSpPr txBox="1">
            <a:spLocks/>
          </p:cNvSpPr>
          <p:nvPr/>
        </p:nvSpPr>
        <p:spPr>
          <a:xfrm>
            <a:off x="737247" y="4063003"/>
            <a:ext cx="4105261" cy="2268181"/>
          </a:xfrm>
          <a:prstGeom prst="rect">
            <a:avLst/>
          </a:prstGeom>
          <a:ln w="3175" cmpd="sng">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marL="0" indent="0">
              <a:lnSpc>
                <a:spcPct val="80000"/>
              </a:lnSpc>
              <a:buNone/>
            </a:pPr>
            <a:r>
              <a:rPr lang="fr-FR" sz="800" dirty="0">
                <a:latin typeface="Calibri" panose="020F0502020204030204" pitchFamily="34" charset="0"/>
                <a:ea typeface="Century Gothic" charset="0"/>
                <a:cs typeface="Century Gothic" charset="0"/>
              </a:rPr>
              <a:t>Type de procédure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Type de marché</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Mission de Moe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Montant de la mission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 € HT</a:t>
            </a:r>
            <a:endParaRPr lang="fr-FR" sz="800" dirty="0">
              <a:solidFill>
                <a:srgbClr val="FF0000"/>
              </a:solidFill>
              <a:latin typeface="Calibri" panose="020F0502020204030204" pitchFamily="34" charset="0"/>
              <a:ea typeface="Century Gothic" charset="0"/>
              <a:cs typeface="Century Gothic" charset="0"/>
            </a:endParaRPr>
          </a:p>
          <a:p>
            <a:pPr>
              <a:lnSpc>
                <a:spcPct val="80000"/>
              </a:lnSpc>
            </a:pPr>
            <a:r>
              <a:rPr lang="fr-FR" sz="800" dirty="0">
                <a:latin typeface="Calibri" panose="020F0502020204030204" pitchFamily="34" charset="0"/>
                <a:ea typeface="Century Gothic" charset="0"/>
                <a:cs typeface="Century Gothic" charset="0"/>
              </a:rPr>
              <a:t>Prestations réalisées</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endParaRPr lang="fr-FR" sz="1000" dirty="0">
              <a:latin typeface="Century Gothic" charset="0"/>
              <a:ea typeface="Century Gothic" charset="0"/>
              <a:cs typeface="Century Gothic" charset="0"/>
            </a:endParaRPr>
          </a:p>
        </p:txBody>
      </p:sp>
      <p:sp>
        <p:nvSpPr>
          <p:cNvPr id="10" name="Espace réservé du contenu 7">
            <a:extLst>
              <a:ext uri="{FF2B5EF4-FFF2-40B4-BE49-F238E27FC236}">
                <a16:creationId xmlns:a16="http://schemas.microsoft.com/office/drawing/2014/main" id="{6AE687D5-C57C-627F-2FCF-1959EDAE1738}"/>
              </a:ext>
            </a:extLst>
          </p:cNvPr>
          <p:cNvSpPr txBox="1">
            <a:spLocks/>
          </p:cNvSpPr>
          <p:nvPr/>
        </p:nvSpPr>
        <p:spPr>
          <a:xfrm>
            <a:off x="7331979" y="274638"/>
            <a:ext cx="1354822" cy="1107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b="1" dirty="0">
                <a:solidFill>
                  <a:srgbClr val="009051"/>
                </a:solidFill>
                <a:latin typeface="Calibri" panose="020F0502020204030204" pitchFamily="34" charset="0"/>
                <a:ea typeface="Century Gothic" charset="0"/>
                <a:cs typeface="Century Gothic" charset="0"/>
              </a:rPr>
              <a:t>4/5</a:t>
            </a:r>
          </a:p>
        </p:txBody>
      </p:sp>
      <p:sp>
        <p:nvSpPr>
          <p:cNvPr id="13" name="Titre 1">
            <a:extLst>
              <a:ext uri="{FF2B5EF4-FFF2-40B4-BE49-F238E27FC236}">
                <a16:creationId xmlns:a16="http://schemas.microsoft.com/office/drawing/2014/main" id="{81887C47-BD95-57A8-9F5F-D7A98553CD39}"/>
              </a:ext>
            </a:extLst>
          </p:cNvPr>
          <p:cNvSpPr txBox="1">
            <a:spLocks/>
          </p:cNvSpPr>
          <p:nvPr/>
        </p:nvSpPr>
        <p:spPr>
          <a:xfrm>
            <a:off x="1828667" y="335678"/>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600" dirty="0">
                <a:solidFill>
                  <a:srgbClr val="0070C0"/>
                </a:solidFill>
                <a:latin typeface="Calibri" panose="020F0502020204030204" pitchFamily="34" charset="0"/>
                <a:ea typeface="Century Gothic" charset="0"/>
                <a:cs typeface="Century Gothic" charset="0"/>
              </a:rPr>
              <a:t>« Moe – à compléter »</a:t>
            </a:r>
          </a:p>
        </p:txBody>
      </p:sp>
      <p:sp>
        <p:nvSpPr>
          <p:cNvPr id="14" name="Titre 1">
            <a:extLst>
              <a:ext uri="{FF2B5EF4-FFF2-40B4-BE49-F238E27FC236}">
                <a16:creationId xmlns:a16="http://schemas.microsoft.com/office/drawing/2014/main" id="{81887C47-BD95-57A8-9F5F-D7A98553CD39}"/>
              </a:ext>
            </a:extLst>
          </p:cNvPr>
          <p:cNvSpPr txBox="1">
            <a:spLocks/>
          </p:cNvSpPr>
          <p:nvPr/>
        </p:nvSpPr>
        <p:spPr>
          <a:xfrm>
            <a:off x="1828667" y="604569"/>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900" dirty="0">
                <a:solidFill>
                  <a:schemeClr val="bg1">
                    <a:lumMod val="50000"/>
                  </a:schemeClr>
                </a:solidFill>
                <a:latin typeface="Calibri" panose="020F0502020204030204" pitchFamily="34" charset="0"/>
                <a:ea typeface="Century Gothic" charset="0"/>
                <a:cs typeface="Century Gothic" charset="0"/>
              </a:rPr>
              <a:t>Référence</a:t>
            </a:r>
          </a:p>
        </p:txBody>
      </p:sp>
      <p:sp>
        <p:nvSpPr>
          <p:cNvPr id="16"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a:solidFill>
                  <a:srgbClr val="0070C0"/>
                </a:solidFill>
              </a:rPr>
              <a:t>« Moe – à compléter »</a:t>
            </a:r>
            <a:endParaRPr lang="fr-FR" dirty="0">
              <a:solidFill>
                <a:srgbClr val="0070C0"/>
              </a:solidFill>
            </a:endParaRPr>
          </a:p>
        </p:txBody>
      </p:sp>
      <p:sp>
        <p:nvSpPr>
          <p:cNvPr id="17" name="Titre 1">
            <a:extLst>
              <a:ext uri="{FF2B5EF4-FFF2-40B4-BE49-F238E27FC236}">
                <a16:creationId xmlns:a16="http://schemas.microsoft.com/office/drawing/2014/main" id="{2B2D1073-DAAE-FF65-DD5C-E7843E468EBB}"/>
              </a:ext>
            </a:extLst>
          </p:cNvPr>
          <p:cNvSpPr txBox="1">
            <a:spLocks/>
          </p:cNvSpPr>
          <p:nvPr/>
        </p:nvSpPr>
        <p:spPr>
          <a:xfrm>
            <a:off x="691978" y="1203939"/>
            <a:ext cx="6836532" cy="4312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dirty="0">
                <a:solidFill>
                  <a:srgbClr val="0070C0"/>
                </a:solidFill>
                <a:latin typeface="Calibri" panose="020F0502020204030204" pitchFamily="34" charset="0"/>
                <a:ea typeface="Century Gothic" charset="0"/>
                <a:cs typeface="Century Gothic" charset="0"/>
              </a:rPr>
              <a:t>« Nom de l’opération »</a:t>
            </a:r>
          </a:p>
        </p:txBody>
      </p:sp>
      <p:sp>
        <p:nvSpPr>
          <p:cNvPr id="18" name="Espace réservé du contenu 3">
            <a:extLst>
              <a:ext uri="{FF2B5EF4-FFF2-40B4-BE49-F238E27FC236}">
                <a16:creationId xmlns:a16="http://schemas.microsoft.com/office/drawing/2014/main" id="{ED8EC0A0-3E0A-9721-B68E-C632A8287C35}"/>
              </a:ext>
            </a:extLst>
          </p:cNvPr>
          <p:cNvSpPr txBox="1">
            <a:spLocks/>
          </p:cNvSpPr>
          <p:nvPr/>
        </p:nvSpPr>
        <p:spPr>
          <a:xfrm>
            <a:off x="5125673" y="1719743"/>
            <a:ext cx="3839859" cy="4611441"/>
          </a:xfrm>
          <a:prstGeom prst="rect">
            <a:avLst/>
          </a:prstGeom>
          <a:ln w="3175" cmpd="sng">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fr-FR" sz="800" dirty="0">
              <a:latin typeface="Calibri" panose="020F0502020204030204" pitchFamily="34" charset="0"/>
              <a:ea typeface="Century Gothic" charset="0"/>
              <a:cs typeface="Century Gothic" charset="0"/>
            </a:endParaRPr>
          </a:p>
          <a:p>
            <a:pPr>
              <a:lnSpc>
                <a:spcPct val="80000"/>
              </a:lnSpc>
            </a:pPr>
            <a:r>
              <a:rPr lang="fr-FR" sz="800" dirty="0">
                <a:latin typeface="Calibri" panose="020F0502020204030204" pitchFamily="34" charset="0"/>
                <a:ea typeface="Century Gothic" charset="0"/>
                <a:cs typeface="Century Gothic" charset="0"/>
              </a:rPr>
              <a:t>Lieu d’exécution</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Date de début et date de fin des travaux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XX/XX/XXXX   -   XX/XX/XXXX</a:t>
            </a:r>
          </a:p>
          <a:p>
            <a:pPr>
              <a:lnSpc>
                <a:spcPct val="80000"/>
              </a:lnSpc>
            </a:pPr>
            <a:r>
              <a:rPr lang="fr-FR" sz="800" dirty="0">
                <a:latin typeface="Calibri" panose="020F0502020204030204" pitchFamily="34" charset="0"/>
                <a:ea typeface="Century Gothic" charset="0"/>
                <a:cs typeface="Century Gothic" charset="0"/>
              </a:rPr>
              <a:t>Nature des travaux (neuf / réhabilitation / restructuration)</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Site vide / occupé / opération tiroir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Montant des travaux</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 € HT </a:t>
            </a:r>
          </a:p>
          <a:p>
            <a:pPr marL="228600" lvl="1">
              <a:lnSpc>
                <a:spcPct val="80000"/>
              </a:lnSpc>
              <a:spcBef>
                <a:spcPts val="1000"/>
              </a:spcBef>
            </a:pPr>
            <a:r>
              <a:rPr lang="fr-FR" sz="800" dirty="0">
                <a:latin typeface="Calibri" panose="020F0502020204030204" pitchFamily="34" charset="0"/>
                <a:ea typeface="Century Gothic" charset="0"/>
                <a:cs typeface="Century Gothic" charset="0"/>
              </a:rPr>
              <a:t>Nombre d’avenants imputables à la Moe signés</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Performance énergétique et/ou Consommation énergétique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Nom du maître d’ouvrage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Référent chez le maître d’ouvrage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 dont n° de téléphone / adresse mail)</a:t>
            </a: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a:lnSpc>
                <a:spcPct val="80000"/>
              </a:lnSpc>
            </a:pPr>
            <a:r>
              <a:rPr lang="fr-FR" sz="800" dirty="0">
                <a:latin typeface="Calibri" panose="020F0502020204030204" pitchFamily="34" charset="0"/>
                <a:ea typeface="Century Gothic" charset="0"/>
                <a:cs typeface="Century Gothic" charset="0"/>
              </a:rPr>
              <a:t>Autres informations éventuelles</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marL="0"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marL="0" indent="0">
              <a:buNone/>
            </a:pPr>
            <a:endParaRPr lang="fr-FR" sz="1000" dirty="0">
              <a:latin typeface="Century Gothic" charset="0"/>
              <a:ea typeface="Century Gothic" charset="0"/>
              <a:cs typeface="Century Gothic" charset="0"/>
            </a:endParaRPr>
          </a:p>
        </p:txBody>
      </p:sp>
      <p:pic>
        <p:nvPicPr>
          <p:cNvPr id="2" name="Image 1" descr="Une image contenant Emblème, écusson, symbole, logo&#10;&#10;Description générée automatiquement">
            <a:extLst>
              <a:ext uri="{FF2B5EF4-FFF2-40B4-BE49-F238E27FC236}">
                <a16:creationId xmlns:a16="http://schemas.microsoft.com/office/drawing/2014/main" id="{87245818-E489-9128-1763-CDF67698C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 y="1"/>
            <a:ext cx="1120859" cy="1232945"/>
          </a:xfrm>
          <a:prstGeom prst="rect">
            <a:avLst/>
          </a:prstGeom>
        </p:spPr>
      </p:pic>
    </p:spTree>
    <p:extLst>
      <p:ext uri="{BB962C8B-B14F-4D97-AF65-F5344CB8AC3E}">
        <p14:creationId xmlns:p14="http://schemas.microsoft.com/office/powerpoint/2010/main" val="1458625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5A8BF0D8-4C6C-24AA-C91B-388385BAC53B}"/>
              </a:ext>
            </a:extLst>
          </p:cNvPr>
          <p:cNvSpPr txBox="1">
            <a:spLocks/>
          </p:cNvSpPr>
          <p:nvPr/>
        </p:nvSpPr>
        <p:spPr>
          <a:xfrm>
            <a:off x="737247" y="1719744"/>
            <a:ext cx="4105261" cy="2088858"/>
          </a:xfrm>
          <a:prstGeom prst="rect">
            <a:avLst/>
          </a:prstGeom>
          <a:ln w="3175" cmpd="sng">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sz="1200" i="1" dirty="0">
              <a:solidFill>
                <a:schemeClr val="bg1">
                  <a:lumMod val="65000"/>
                </a:schemeClr>
              </a:solidFill>
            </a:endParaRPr>
          </a:p>
          <a:p>
            <a:endParaRPr lang="fr-FR" sz="1200" i="1" dirty="0">
              <a:solidFill>
                <a:schemeClr val="bg1">
                  <a:lumMod val="65000"/>
                </a:schemeClr>
              </a:solidFill>
            </a:endParaRPr>
          </a:p>
          <a:p>
            <a:endParaRPr lang="fr-FR" sz="1200" i="1" dirty="0">
              <a:solidFill>
                <a:schemeClr val="bg1">
                  <a:lumMod val="65000"/>
                </a:schemeClr>
              </a:solidFill>
            </a:endParaRPr>
          </a:p>
          <a:p>
            <a:r>
              <a:rPr lang="fr-FR" sz="1200" i="1" dirty="0">
                <a:solidFill>
                  <a:schemeClr val="bg1">
                    <a:lumMod val="65000"/>
                  </a:schemeClr>
                </a:solidFill>
              </a:rPr>
              <a:t>Photographie(s) de l’opération en cours ou réalisée</a:t>
            </a:r>
          </a:p>
        </p:txBody>
      </p:sp>
      <p:sp>
        <p:nvSpPr>
          <p:cNvPr id="9" name="Espace réservé du contenu 3">
            <a:extLst>
              <a:ext uri="{FF2B5EF4-FFF2-40B4-BE49-F238E27FC236}">
                <a16:creationId xmlns:a16="http://schemas.microsoft.com/office/drawing/2014/main" id="{ED8EC0A0-3E0A-9721-B68E-C632A8287C35}"/>
              </a:ext>
            </a:extLst>
          </p:cNvPr>
          <p:cNvSpPr txBox="1">
            <a:spLocks/>
          </p:cNvSpPr>
          <p:nvPr/>
        </p:nvSpPr>
        <p:spPr>
          <a:xfrm>
            <a:off x="737247" y="4063003"/>
            <a:ext cx="4105261" cy="2268181"/>
          </a:xfrm>
          <a:prstGeom prst="rect">
            <a:avLst/>
          </a:prstGeom>
          <a:ln w="3175" cmpd="sng">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marL="0" indent="0">
              <a:lnSpc>
                <a:spcPct val="80000"/>
              </a:lnSpc>
              <a:buNone/>
            </a:pPr>
            <a:r>
              <a:rPr lang="fr-FR" sz="800" dirty="0">
                <a:latin typeface="Calibri" panose="020F0502020204030204" pitchFamily="34" charset="0"/>
                <a:ea typeface="Century Gothic" charset="0"/>
                <a:cs typeface="Century Gothic" charset="0"/>
              </a:rPr>
              <a:t>Type de procédure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Type de marché</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Mission de Moe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Montant de la mission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 € HT</a:t>
            </a:r>
            <a:endParaRPr lang="fr-FR" sz="800" dirty="0">
              <a:solidFill>
                <a:srgbClr val="FF0000"/>
              </a:solidFill>
              <a:latin typeface="Calibri" panose="020F0502020204030204" pitchFamily="34" charset="0"/>
              <a:ea typeface="Century Gothic" charset="0"/>
              <a:cs typeface="Century Gothic" charset="0"/>
            </a:endParaRPr>
          </a:p>
          <a:p>
            <a:pPr>
              <a:lnSpc>
                <a:spcPct val="80000"/>
              </a:lnSpc>
            </a:pPr>
            <a:r>
              <a:rPr lang="fr-FR" sz="800" dirty="0">
                <a:latin typeface="Calibri" panose="020F0502020204030204" pitchFamily="34" charset="0"/>
                <a:ea typeface="Century Gothic" charset="0"/>
                <a:cs typeface="Century Gothic" charset="0"/>
              </a:rPr>
              <a:t>Prestations réalisées</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endParaRPr lang="fr-FR" sz="1000" dirty="0">
              <a:latin typeface="Century Gothic" charset="0"/>
              <a:ea typeface="Century Gothic" charset="0"/>
              <a:cs typeface="Century Gothic" charset="0"/>
            </a:endParaRPr>
          </a:p>
        </p:txBody>
      </p:sp>
      <p:sp>
        <p:nvSpPr>
          <p:cNvPr id="10" name="Espace réservé du contenu 7">
            <a:extLst>
              <a:ext uri="{FF2B5EF4-FFF2-40B4-BE49-F238E27FC236}">
                <a16:creationId xmlns:a16="http://schemas.microsoft.com/office/drawing/2014/main" id="{6AE687D5-C57C-627F-2FCF-1959EDAE1738}"/>
              </a:ext>
            </a:extLst>
          </p:cNvPr>
          <p:cNvSpPr txBox="1">
            <a:spLocks/>
          </p:cNvSpPr>
          <p:nvPr/>
        </p:nvSpPr>
        <p:spPr>
          <a:xfrm>
            <a:off x="7331979" y="274638"/>
            <a:ext cx="1354822" cy="1107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b="1" dirty="0">
                <a:solidFill>
                  <a:srgbClr val="009051"/>
                </a:solidFill>
                <a:latin typeface="Calibri" panose="020F0502020204030204" pitchFamily="34" charset="0"/>
                <a:ea typeface="Century Gothic" charset="0"/>
                <a:cs typeface="Century Gothic" charset="0"/>
              </a:rPr>
              <a:t>5/5</a:t>
            </a:r>
          </a:p>
        </p:txBody>
      </p:sp>
      <p:sp>
        <p:nvSpPr>
          <p:cNvPr id="13" name="Titre 1">
            <a:extLst>
              <a:ext uri="{FF2B5EF4-FFF2-40B4-BE49-F238E27FC236}">
                <a16:creationId xmlns:a16="http://schemas.microsoft.com/office/drawing/2014/main" id="{81887C47-BD95-57A8-9F5F-D7A98553CD39}"/>
              </a:ext>
            </a:extLst>
          </p:cNvPr>
          <p:cNvSpPr txBox="1">
            <a:spLocks/>
          </p:cNvSpPr>
          <p:nvPr/>
        </p:nvSpPr>
        <p:spPr>
          <a:xfrm>
            <a:off x="1828667" y="335678"/>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600" dirty="0">
                <a:solidFill>
                  <a:srgbClr val="0070C0"/>
                </a:solidFill>
                <a:latin typeface="Calibri" panose="020F0502020204030204" pitchFamily="34" charset="0"/>
                <a:ea typeface="Century Gothic" charset="0"/>
                <a:cs typeface="Century Gothic" charset="0"/>
              </a:rPr>
              <a:t>« Moe – à compléter »</a:t>
            </a:r>
          </a:p>
        </p:txBody>
      </p:sp>
      <p:sp>
        <p:nvSpPr>
          <p:cNvPr id="14" name="Titre 1">
            <a:extLst>
              <a:ext uri="{FF2B5EF4-FFF2-40B4-BE49-F238E27FC236}">
                <a16:creationId xmlns:a16="http://schemas.microsoft.com/office/drawing/2014/main" id="{81887C47-BD95-57A8-9F5F-D7A98553CD39}"/>
              </a:ext>
            </a:extLst>
          </p:cNvPr>
          <p:cNvSpPr txBox="1">
            <a:spLocks/>
          </p:cNvSpPr>
          <p:nvPr/>
        </p:nvSpPr>
        <p:spPr>
          <a:xfrm>
            <a:off x="1828667" y="604569"/>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900" dirty="0">
                <a:solidFill>
                  <a:schemeClr val="bg1">
                    <a:lumMod val="50000"/>
                  </a:schemeClr>
                </a:solidFill>
                <a:latin typeface="Calibri" panose="020F0502020204030204" pitchFamily="34" charset="0"/>
                <a:ea typeface="Century Gothic" charset="0"/>
                <a:cs typeface="Century Gothic" charset="0"/>
              </a:rPr>
              <a:t>Référence</a:t>
            </a:r>
          </a:p>
        </p:txBody>
      </p:sp>
      <p:sp>
        <p:nvSpPr>
          <p:cNvPr id="16"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a:solidFill>
                  <a:srgbClr val="0070C0"/>
                </a:solidFill>
              </a:rPr>
              <a:t>« Moe – à compléter »</a:t>
            </a:r>
            <a:endParaRPr lang="fr-FR" dirty="0">
              <a:solidFill>
                <a:srgbClr val="0070C0"/>
              </a:solidFill>
            </a:endParaRPr>
          </a:p>
        </p:txBody>
      </p:sp>
      <p:sp>
        <p:nvSpPr>
          <p:cNvPr id="17" name="Titre 1">
            <a:extLst>
              <a:ext uri="{FF2B5EF4-FFF2-40B4-BE49-F238E27FC236}">
                <a16:creationId xmlns:a16="http://schemas.microsoft.com/office/drawing/2014/main" id="{2B2D1073-DAAE-FF65-DD5C-E7843E468EBB}"/>
              </a:ext>
            </a:extLst>
          </p:cNvPr>
          <p:cNvSpPr txBox="1">
            <a:spLocks/>
          </p:cNvSpPr>
          <p:nvPr/>
        </p:nvSpPr>
        <p:spPr>
          <a:xfrm>
            <a:off x="691978" y="1203939"/>
            <a:ext cx="6836532" cy="4312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dirty="0">
                <a:solidFill>
                  <a:srgbClr val="0070C0"/>
                </a:solidFill>
                <a:latin typeface="Calibri" panose="020F0502020204030204" pitchFamily="34" charset="0"/>
                <a:ea typeface="Century Gothic" charset="0"/>
                <a:cs typeface="Century Gothic" charset="0"/>
              </a:rPr>
              <a:t>« Nom de l’opération »</a:t>
            </a:r>
          </a:p>
        </p:txBody>
      </p:sp>
      <p:sp>
        <p:nvSpPr>
          <p:cNvPr id="18" name="Espace réservé du contenu 3">
            <a:extLst>
              <a:ext uri="{FF2B5EF4-FFF2-40B4-BE49-F238E27FC236}">
                <a16:creationId xmlns:a16="http://schemas.microsoft.com/office/drawing/2014/main" id="{ED8EC0A0-3E0A-9721-B68E-C632A8287C35}"/>
              </a:ext>
            </a:extLst>
          </p:cNvPr>
          <p:cNvSpPr txBox="1">
            <a:spLocks/>
          </p:cNvSpPr>
          <p:nvPr/>
        </p:nvSpPr>
        <p:spPr>
          <a:xfrm>
            <a:off x="5125673" y="1719743"/>
            <a:ext cx="3839859" cy="4611441"/>
          </a:xfrm>
          <a:prstGeom prst="rect">
            <a:avLst/>
          </a:prstGeom>
          <a:ln w="3175" cmpd="sng">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fr-FR" sz="800" dirty="0">
              <a:latin typeface="Calibri" panose="020F0502020204030204" pitchFamily="34" charset="0"/>
              <a:ea typeface="Century Gothic" charset="0"/>
              <a:cs typeface="Century Gothic" charset="0"/>
            </a:endParaRPr>
          </a:p>
          <a:p>
            <a:pPr>
              <a:lnSpc>
                <a:spcPct val="80000"/>
              </a:lnSpc>
            </a:pPr>
            <a:r>
              <a:rPr lang="fr-FR" sz="800" dirty="0">
                <a:latin typeface="Calibri" panose="020F0502020204030204" pitchFamily="34" charset="0"/>
                <a:ea typeface="Century Gothic" charset="0"/>
                <a:cs typeface="Century Gothic" charset="0"/>
              </a:rPr>
              <a:t>Lieu d’exécution</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Date de début et date de fin des travaux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XX/XX/XXXX   -   XX/XX/XXXX</a:t>
            </a:r>
          </a:p>
          <a:p>
            <a:pPr>
              <a:lnSpc>
                <a:spcPct val="80000"/>
              </a:lnSpc>
            </a:pPr>
            <a:r>
              <a:rPr lang="fr-FR" sz="800" dirty="0">
                <a:latin typeface="Calibri" panose="020F0502020204030204" pitchFamily="34" charset="0"/>
                <a:ea typeface="Century Gothic" charset="0"/>
                <a:cs typeface="Century Gothic" charset="0"/>
              </a:rPr>
              <a:t>Nature des travaux (neuf / réhabilitation / restructuration)</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Site vide / occupé / opération tiroir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Montant des travaux</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 € HT </a:t>
            </a:r>
          </a:p>
          <a:p>
            <a:pPr marL="228600" lvl="1">
              <a:lnSpc>
                <a:spcPct val="80000"/>
              </a:lnSpc>
              <a:spcBef>
                <a:spcPts val="1000"/>
              </a:spcBef>
            </a:pPr>
            <a:r>
              <a:rPr lang="fr-FR" sz="800" dirty="0">
                <a:latin typeface="Calibri" panose="020F0502020204030204" pitchFamily="34" charset="0"/>
                <a:ea typeface="Century Gothic" charset="0"/>
                <a:cs typeface="Century Gothic" charset="0"/>
              </a:rPr>
              <a:t>Nombre d’avenants imputables à la Moe signés</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Performance énergétique et/ou Consommation énergétique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Nom du maître d’ouvrage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Référent chez le maître d’ouvrage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 dont n° de téléphone / adresse mail)</a:t>
            </a:r>
          </a:p>
          <a:p>
            <a:pPr>
              <a:lnSpc>
                <a:spcPct val="80000"/>
              </a:lnSpc>
            </a:pPr>
            <a:r>
              <a:rPr lang="fr-FR" sz="800" dirty="0">
                <a:latin typeface="Calibri" panose="020F0502020204030204" pitchFamily="34" charset="0"/>
                <a:ea typeface="Century Gothic" charset="0"/>
                <a:cs typeface="Century Gothic" charset="0"/>
              </a:rPr>
              <a:t>Autres informations éventuelles</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marL="0"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marL="0" indent="0">
              <a:buNone/>
            </a:pPr>
            <a:endParaRPr lang="fr-FR" sz="1000" dirty="0">
              <a:latin typeface="Century Gothic" charset="0"/>
              <a:ea typeface="Century Gothic" charset="0"/>
              <a:cs typeface="Century Gothic" charset="0"/>
            </a:endParaRPr>
          </a:p>
        </p:txBody>
      </p:sp>
      <p:pic>
        <p:nvPicPr>
          <p:cNvPr id="2" name="Image 1" descr="Une image contenant Emblème, écusson, symbole, logo&#10;&#10;Description générée automatiquement">
            <a:extLst>
              <a:ext uri="{FF2B5EF4-FFF2-40B4-BE49-F238E27FC236}">
                <a16:creationId xmlns:a16="http://schemas.microsoft.com/office/drawing/2014/main" id="{2F3975E2-B1F6-FD75-CF8B-0B5E59EC6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 y="1"/>
            <a:ext cx="1120859" cy="1232945"/>
          </a:xfrm>
          <a:prstGeom prst="rect">
            <a:avLst/>
          </a:prstGeom>
        </p:spPr>
      </p:pic>
    </p:spTree>
    <p:extLst>
      <p:ext uri="{BB962C8B-B14F-4D97-AF65-F5344CB8AC3E}">
        <p14:creationId xmlns:p14="http://schemas.microsoft.com/office/powerpoint/2010/main" val="2853048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A86C904-3914-DB68-0484-45FE20EA3DED}"/>
              </a:ext>
            </a:extLst>
          </p:cNvPr>
          <p:cNvSpPr txBox="1"/>
          <p:nvPr/>
        </p:nvSpPr>
        <p:spPr>
          <a:xfrm>
            <a:off x="1757082" y="161691"/>
            <a:ext cx="7269742" cy="4308872"/>
          </a:xfrm>
          <a:prstGeom prst="rect">
            <a:avLst/>
          </a:prstGeom>
          <a:noFill/>
        </p:spPr>
        <p:txBody>
          <a:bodyPr wrap="square" lIns="91440" tIns="45720" rIns="91440" bIns="45720" rtlCol="0" anchor="t">
            <a:spAutoFit/>
          </a:bodyPr>
          <a:lstStyle/>
          <a:p>
            <a:r>
              <a:rPr lang="fr-FR" dirty="0">
                <a:latin typeface="Calibri"/>
                <a:ea typeface="Century Gothic" charset="0"/>
                <a:cs typeface="Century Gothic" charset="0"/>
              </a:rPr>
              <a:t>Une note détaillant l’organisation proposée par la Moe pour les différentes phases.</a:t>
            </a:r>
          </a:p>
          <a:p>
            <a:r>
              <a:rPr lang="fr-FR" dirty="0">
                <a:solidFill>
                  <a:srgbClr val="0070C0"/>
                </a:solidFill>
                <a:latin typeface="Calibri" panose="020F0502020204030204" pitchFamily="34" charset="0"/>
                <a:ea typeface="Century Gothic" charset="0"/>
                <a:cs typeface="Century Gothic" charset="0"/>
              </a:rPr>
              <a:t> </a:t>
            </a:r>
            <a:r>
              <a:rPr lang="fr-FR" sz="1100" i="1" dirty="0">
                <a:solidFill>
                  <a:srgbClr val="0070C0"/>
                </a:solidFill>
                <a:latin typeface="Calibri" panose="020F0502020204030204" pitchFamily="34" charset="0"/>
                <a:ea typeface="Century Gothic" charset="0"/>
                <a:cs typeface="Century Gothic" charset="0"/>
              </a:rPr>
              <a:t>(À compléter - Réponse libre sur </a:t>
            </a:r>
            <a:r>
              <a:rPr lang="fr-FR" sz="1100" i="1" u="sng" dirty="0">
                <a:solidFill>
                  <a:srgbClr val="0070C0"/>
                </a:solidFill>
                <a:latin typeface="Calibri" panose="020F0502020204030204" pitchFamily="34" charset="0"/>
                <a:ea typeface="Century Gothic" charset="0"/>
                <a:cs typeface="Century Gothic" charset="0"/>
              </a:rPr>
              <a:t>3 pages maximum</a:t>
            </a:r>
            <a:r>
              <a:rPr lang="fr-FR" sz="1100" i="1" dirty="0">
                <a:solidFill>
                  <a:srgbClr val="0070C0"/>
                </a:solidFill>
                <a:latin typeface="Calibri" panose="020F0502020204030204" pitchFamily="34" charset="0"/>
                <a:ea typeface="Century Gothic" charset="0"/>
                <a:cs typeface="Century Gothic" charset="0"/>
              </a:rPr>
              <a:t>)</a:t>
            </a:r>
          </a:p>
          <a:p>
            <a:endParaRPr lang="fr-FR" sz="1100" i="1" dirty="0">
              <a:solidFill>
                <a:srgbClr val="FF0000"/>
              </a:solidFill>
              <a:latin typeface="Calibri" panose="020F0502020204030204" pitchFamily="34" charset="0"/>
              <a:ea typeface="Century Gothic" charset="0"/>
              <a:cs typeface="Century Gothic" charset="0"/>
            </a:endParaRPr>
          </a:p>
          <a:p>
            <a:r>
              <a:rPr lang="fr-FR" sz="1100" i="1" dirty="0">
                <a:solidFill>
                  <a:schemeClr val="bg1">
                    <a:lumMod val="65000"/>
                  </a:schemeClr>
                </a:solidFill>
              </a:rPr>
              <a:t>Cette note détaillera notamment : </a:t>
            </a:r>
          </a:p>
          <a:p>
            <a:pPr lvl="1"/>
            <a:r>
              <a:rPr lang="fr-FR" sz="1100" i="1" dirty="0">
                <a:solidFill>
                  <a:schemeClr val="bg1">
                    <a:lumMod val="65000"/>
                  </a:schemeClr>
                </a:solidFill>
              </a:rPr>
              <a:t>La répartition des tâches </a:t>
            </a:r>
          </a:p>
          <a:p>
            <a:pPr lvl="1"/>
            <a:r>
              <a:rPr lang="fr-FR" sz="1100" i="1" dirty="0">
                <a:solidFill>
                  <a:schemeClr val="bg1">
                    <a:lumMod val="65000"/>
                  </a:schemeClr>
                </a:solidFill>
              </a:rPr>
              <a:t>L’organisation des échanges avec la maîtrise d’ouvrage et les entreprises</a:t>
            </a:r>
          </a:p>
          <a:p>
            <a:pPr lvl="1"/>
            <a:r>
              <a:rPr lang="fr-FR" sz="1100" i="1" dirty="0">
                <a:solidFill>
                  <a:schemeClr val="bg1">
                    <a:lumMod val="65000"/>
                  </a:schemeClr>
                </a:solidFill>
              </a:rPr>
              <a:t>La présence et participation des différents membres à chaque phase</a:t>
            </a:r>
          </a:p>
          <a:p>
            <a:pPr lvl="1"/>
            <a:endParaRPr lang="fr-FR" sz="1100" i="1" dirty="0">
              <a:solidFill>
                <a:schemeClr val="bg1">
                  <a:lumMod val="65000"/>
                </a:schemeClr>
              </a:solidFill>
            </a:endParaRPr>
          </a:p>
          <a:p>
            <a:pPr lvl="1"/>
            <a:r>
              <a:rPr lang="fr-FR" sz="1100" i="1" dirty="0">
                <a:solidFill>
                  <a:schemeClr val="bg1">
                    <a:lumMod val="65000"/>
                  </a:schemeClr>
                </a:solidFill>
              </a:rPr>
              <a:t>La démarche de travail proposée pour : </a:t>
            </a:r>
          </a:p>
          <a:p>
            <a:pPr marL="628650" lvl="1" indent="-171450">
              <a:buFontTx/>
              <a:buChar char="-"/>
            </a:pPr>
            <a:r>
              <a:rPr lang="fr-FR" sz="1100" i="1" dirty="0">
                <a:solidFill>
                  <a:schemeClr val="bg1">
                    <a:lumMod val="65000"/>
                  </a:schemeClr>
                </a:solidFill>
              </a:rPr>
              <a:t>La phase conception</a:t>
            </a:r>
          </a:p>
          <a:p>
            <a:pPr marL="628650" lvl="1" indent="-171450">
              <a:buFontTx/>
              <a:buChar char="-"/>
            </a:pPr>
            <a:r>
              <a:rPr lang="fr-FR" sz="1100" i="1" dirty="0">
                <a:solidFill>
                  <a:schemeClr val="bg1">
                    <a:lumMod val="65000"/>
                  </a:schemeClr>
                </a:solidFill>
              </a:rPr>
              <a:t>L’assistance au choix de la procédure et du marché</a:t>
            </a:r>
          </a:p>
          <a:p>
            <a:pPr marL="628650" lvl="1" indent="-171450">
              <a:buFontTx/>
              <a:buChar char="-"/>
            </a:pPr>
            <a:r>
              <a:rPr lang="fr-FR" sz="1100" i="1" dirty="0">
                <a:solidFill>
                  <a:schemeClr val="bg1">
                    <a:lumMod val="65000"/>
                  </a:schemeClr>
                </a:solidFill>
              </a:rPr>
              <a:t>Le respect des exigences techniques et financières</a:t>
            </a:r>
          </a:p>
          <a:p>
            <a:pPr marL="628650" lvl="1" indent="-171450">
              <a:buFontTx/>
              <a:buChar char="-"/>
            </a:pPr>
            <a:r>
              <a:rPr lang="fr-FR" sz="1100" i="1" dirty="0">
                <a:solidFill>
                  <a:schemeClr val="bg1">
                    <a:lumMod val="65000"/>
                  </a:schemeClr>
                </a:solidFill>
              </a:rPr>
              <a:t>La rédaction du DCE et ses mises à jour</a:t>
            </a:r>
          </a:p>
          <a:p>
            <a:pPr marL="628650" lvl="1" indent="-171450">
              <a:buFontTx/>
              <a:buChar char="-"/>
            </a:pPr>
            <a:r>
              <a:rPr lang="fr-FR" sz="1100" i="1" dirty="0">
                <a:solidFill>
                  <a:schemeClr val="bg1">
                    <a:lumMod val="65000"/>
                  </a:schemeClr>
                </a:solidFill>
              </a:rPr>
              <a:t>La tenue des ateliers de négociation ou dialogue </a:t>
            </a:r>
          </a:p>
          <a:p>
            <a:pPr marL="628650" lvl="1" indent="-171450">
              <a:buFontTx/>
              <a:buChar char="-"/>
            </a:pPr>
            <a:r>
              <a:rPr lang="fr-FR" sz="1100" i="1" dirty="0">
                <a:solidFill>
                  <a:schemeClr val="bg1">
                    <a:lumMod val="65000"/>
                  </a:schemeClr>
                </a:solidFill>
              </a:rPr>
              <a:t>L’analyse des différentes offres </a:t>
            </a:r>
          </a:p>
          <a:p>
            <a:pPr marL="628650" lvl="1" indent="-171450">
              <a:buFontTx/>
              <a:buChar char="-"/>
            </a:pPr>
            <a:r>
              <a:rPr lang="fr-FR" sz="1100" i="1" dirty="0">
                <a:solidFill>
                  <a:schemeClr val="bg1">
                    <a:lumMod val="65000"/>
                  </a:schemeClr>
                </a:solidFill>
              </a:rPr>
              <a:t>Le suivi d’exécution des travaux</a:t>
            </a:r>
          </a:p>
          <a:p>
            <a:pPr marL="628650" lvl="1" indent="-171450">
              <a:buFontTx/>
              <a:buChar char="-"/>
            </a:pPr>
            <a:r>
              <a:rPr lang="fr-FR" sz="1100" i="1" dirty="0">
                <a:solidFill>
                  <a:schemeClr val="bg1">
                    <a:lumMod val="65000"/>
                  </a:schemeClr>
                </a:solidFill>
              </a:rPr>
              <a:t>La participation aux réunions de chantier</a:t>
            </a:r>
          </a:p>
          <a:p>
            <a:pPr marL="628650" lvl="1" indent="-171450">
              <a:buFontTx/>
              <a:buChar char="-"/>
            </a:pPr>
            <a:r>
              <a:rPr lang="fr-FR" sz="1100" i="1" dirty="0">
                <a:solidFill>
                  <a:schemeClr val="bg1">
                    <a:lumMod val="65000"/>
                  </a:schemeClr>
                </a:solidFill>
              </a:rPr>
              <a:t>L’assistance aux opérations préalables à la réception et à la réception</a:t>
            </a:r>
          </a:p>
          <a:p>
            <a:pPr marL="628650" lvl="1" indent="-171450">
              <a:buFontTx/>
              <a:buChar char="-"/>
            </a:pPr>
            <a:r>
              <a:rPr lang="fr-FR" sz="1100" i="1" dirty="0">
                <a:solidFill>
                  <a:schemeClr val="bg1">
                    <a:lumMod val="65000"/>
                  </a:schemeClr>
                </a:solidFill>
              </a:rPr>
              <a:t>Etc..</a:t>
            </a:r>
          </a:p>
          <a:p>
            <a:pPr marL="628650" lvl="1" indent="-171450">
              <a:buFontTx/>
              <a:buChar char="-"/>
            </a:pPr>
            <a:endParaRPr lang="fr-FR" sz="1100" i="1" dirty="0">
              <a:solidFill>
                <a:schemeClr val="bg1">
                  <a:lumMod val="65000"/>
                </a:schemeClr>
              </a:solidFill>
            </a:endParaRPr>
          </a:p>
          <a:p>
            <a:endParaRPr lang="fr-FR" sz="1100" i="1" dirty="0">
              <a:solidFill>
                <a:schemeClr val="bg1">
                  <a:lumMod val="65000"/>
                </a:schemeClr>
              </a:solidFill>
            </a:endParaRPr>
          </a:p>
          <a:p>
            <a:r>
              <a:rPr lang="fr-FR" sz="1100" i="1" dirty="0">
                <a:solidFill>
                  <a:schemeClr val="bg1">
                    <a:lumMod val="65000"/>
                  </a:schemeClr>
                </a:solidFill>
              </a:rPr>
              <a:t> </a:t>
            </a:r>
            <a:endParaRPr lang="fr-FR" sz="1100" i="1" dirty="0">
              <a:solidFill>
                <a:srgbClr val="FF0000"/>
              </a:solidFill>
              <a:latin typeface="Calibri" panose="020F0502020204030204" pitchFamily="34" charset="0"/>
              <a:ea typeface="Century Gothic" charset="0"/>
              <a:cs typeface="Century Gothic" charset="0"/>
            </a:endParaRPr>
          </a:p>
        </p:txBody>
      </p:sp>
      <p:sp>
        <p:nvSpPr>
          <p:cNvPr id="8"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a:solidFill>
                  <a:srgbClr val="0070C0"/>
                </a:solidFill>
              </a:rPr>
              <a:t>« Moe – à compléter »</a:t>
            </a:r>
            <a:endParaRPr lang="fr-FR" dirty="0">
              <a:solidFill>
                <a:srgbClr val="0070C0"/>
              </a:solidFill>
            </a:endParaRPr>
          </a:p>
        </p:txBody>
      </p:sp>
      <p:pic>
        <p:nvPicPr>
          <p:cNvPr id="2" name="Image 1" descr="Une image contenant Emblème, écusson, symbole, logo&#10;&#10;Description générée automatiquement">
            <a:extLst>
              <a:ext uri="{FF2B5EF4-FFF2-40B4-BE49-F238E27FC236}">
                <a16:creationId xmlns:a16="http://schemas.microsoft.com/office/drawing/2014/main" id="{98C3656B-8B09-5E04-7D3C-B5D553031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 y="1"/>
            <a:ext cx="1324060" cy="1456466"/>
          </a:xfrm>
          <a:prstGeom prst="rect">
            <a:avLst/>
          </a:prstGeom>
        </p:spPr>
      </p:pic>
    </p:spTree>
    <p:extLst>
      <p:ext uri="{BB962C8B-B14F-4D97-AF65-F5344CB8AC3E}">
        <p14:creationId xmlns:p14="http://schemas.microsoft.com/office/powerpoint/2010/main" val="1581548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A86C904-3914-DB68-0484-45FE20EA3DED}"/>
              </a:ext>
            </a:extLst>
          </p:cNvPr>
          <p:cNvSpPr txBox="1"/>
          <p:nvPr/>
        </p:nvSpPr>
        <p:spPr>
          <a:xfrm>
            <a:off x="1757082" y="161691"/>
            <a:ext cx="7269742" cy="3354765"/>
          </a:xfrm>
          <a:prstGeom prst="rect">
            <a:avLst/>
          </a:prstGeom>
          <a:noFill/>
        </p:spPr>
        <p:txBody>
          <a:bodyPr wrap="square" lIns="91440" tIns="45720" rIns="91440" bIns="45720" rtlCol="0" anchor="t">
            <a:spAutoFit/>
          </a:bodyPr>
          <a:lstStyle/>
          <a:p>
            <a:r>
              <a:rPr lang="fr-FR" dirty="0">
                <a:latin typeface="Calibri"/>
                <a:ea typeface="Century Gothic" charset="0"/>
                <a:cs typeface="Century Gothic" charset="0"/>
              </a:rPr>
              <a:t>Une note détaillant la description de la solution technique qui sera adoptée.</a:t>
            </a:r>
          </a:p>
          <a:p>
            <a:r>
              <a:rPr lang="fr-FR" dirty="0">
                <a:solidFill>
                  <a:srgbClr val="0070C0"/>
                </a:solidFill>
                <a:latin typeface="Calibri" panose="020F0502020204030204" pitchFamily="34" charset="0"/>
                <a:ea typeface="Century Gothic" charset="0"/>
                <a:cs typeface="Century Gothic" charset="0"/>
              </a:rPr>
              <a:t> </a:t>
            </a:r>
            <a:r>
              <a:rPr lang="fr-FR" sz="1100" i="1" dirty="0">
                <a:solidFill>
                  <a:srgbClr val="0070C0"/>
                </a:solidFill>
                <a:latin typeface="Calibri" panose="020F0502020204030204" pitchFamily="34" charset="0"/>
                <a:ea typeface="Century Gothic" charset="0"/>
                <a:cs typeface="Century Gothic" charset="0"/>
              </a:rPr>
              <a:t>(À compléter - Réponse libre sur </a:t>
            </a:r>
            <a:r>
              <a:rPr lang="fr-FR" sz="1100" i="1" u="sng" dirty="0">
                <a:solidFill>
                  <a:srgbClr val="0070C0"/>
                </a:solidFill>
                <a:latin typeface="Calibri" panose="020F0502020204030204" pitchFamily="34" charset="0"/>
                <a:ea typeface="Century Gothic" charset="0"/>
                <a:cs typeface="Century Gothic" charset="0"/>
              </a:rPr>
              <a:t>3 pages maximum</a:t>
            </a:r>
            <a:r>
              <a:rPr lang="fr-FR" sz="1100" i="1" dirty="0">
                <a:solidFill>
                  <a:srgbClr val="0070C0"/>
                </a:solidFill>
                <a:latin typeface="Calibri" panose="020F0502020204030204" pitchFamily="34" charset="0"/>
                <a:ea typeface="Century Gothic" charset="0"/>
                <a:cs typeface="Century Gothic" charset="0"/>
              </a:rPr>
              <a:t>)</a:t>
            </a:r>
          </a:p>
          <a:p>
            <a:endParaRPr lang="fr-FR" sz="1100" i="1" dirty="0">
              <a:solidFill>
                <a:srgbClr val="FF0000"/>
              </a:solidFill>
              <a:latin typeface="Calibri" panose="020F0502020204030204" pitchFamily="34" charset="0"/>
              <a:ea typeface="Century Gothic" charset="0"/>
              <a:cs typeface="Century Gothic" charset="0"/>
            </a:endParaRPr>
          </a:p>
          <a:p>
            <a:r>
              <a:rPr lang="fr-FR" sz="1100" i="1" dirty="0">
                <a:solidFill>
                  <a:schemeClr val="bg1">
                    <a:lumMod val="65000"/>
                  </a:schemeClr>
                </a:solidFill>
              </a:rPr>
              <a:t>Cette note détaillera notamment : </a:t>
            </a:r>
          </a:p>
          <a:p>
            <a:pPr lvl="1"/>
            <a:r>
              <a:rPr lang="fr-FR" sz="1100" i="1" dirty="0">
                <a:solidFill>
                  <a:schemeClr val="bg1">
                    <a:lumMod val="65000"/>
                  </a:schemeClr>
                </a:solidFill>
              </a:rPr>
              <a:t>- Analyse des enjeux exprimés par la ville et la justification de leur prise en compte dans l’organisation et la méthodologie de l’offre ;</a:t>
            </a:r>
            <a:br>
              <a:rPr lang="fr-FR" sz="1100" i="1" dirty="0">
                <a:solidFill>
                  <a:schemeClr val="bg1">
                    <a:lumMod val="65000"/>
                  </a:schemeClr>
                </a:solidFill>
              </a:rPr>
            </a:br>
            <a:r>
              <a:rPr lang="fr-FR" sz="1100" i="1" dirty="0">
                <a:solidFill>
                  <a:schemeClr val="bg1">
                    <a:lumMod val="65000"/>
                  </a:schemeClr>
                </a:solidFill>
              </a:rPr>
              <a:t>- Description de la méthode d’étude proposée à chaque phase de la mission, en soulignant les points forts de la démarche et son adéquation avec les besoins de la ville ;</a:t>
            </a:r>
            <a:br>
              <a:rPr lang="fr-FR" sz="1100" i="1" dirty="0">
                <a:solidFill>
                  <a:schemeClr val="bg1">
                    <a:lumMod val="65000"/>
                  </a:schemeClr>
                </a:solidFill>
              </a:rPr>
            </a:br>
            <a:r>
              <a:rPr lang="fr-FR" sz="1100" i="1" dirty="0">
                <a:solidFill>
                  <a:schemeClr val="bg1">
                    <a:lumMod val="65000"/>
                  </a:schemeClr>
                </a:solidFill>
              </a:rPr>
              <a:t>- L’identification du contenu et la précision des documents produits (pièces écrites et plans) à chaque phase de la mission (tant pendant la conception que pendant les travaux),</a:t>
            </a:r>
            <a:br>
              <a:rPr lang="fr-FR" sz="1100" i="1" dirty="0">
                <a:solidFill>
                  <a:schemeClr val="bg1">
                    <a:lumMod val="65000"/>
                  </a:schemeClr>
                </a:solidFill>
              </a:rPr>
            </a:br>
            <a:r>
              <a:rPr lang="fr-FR" sz="1100" i="1" dirty="0">
                <a:solidFill>
                  <a:schemeClr val="bg1">
                    <a:lumMod val="65000"/>
                  </a:schemeClr>
                </a:solidFill>
              </a:rPr>
              <a:t>- Précisions sur les modalités de rendu et calendrier des prestations, présentation des moyens de communication mis en œuvre pour assurer la coordination nécessaire et l’information du maître d’ouvrage et de ses partenaires ;</a:t>
            </a:r>
            <a:br>
              <a:rPr lang="fr-FR" sz="1100" i="1" dirty="0">
                <a:solidFill>
                  <a:schemeClr val="bg1">
                    <a:lumMod val="65000"/>
                  </a:schemeClr>
                </a:solidFill>
              </a:rPr>
            </a:br>
            <a:r>
              <a:rPr lang="fr-FR" sz="1100" i="1" dirty="0">
                <a:solidFill>
                  <a:schemeClr val="bg1">
                    <a:lumMod val="65000"/>
                  </a:schemeClr>
                </a:solidFill>
              </a:rPr>
              <a:t>- Précisions sur la pérennité des travaux qui sont préconisés ;</a:t>
            </a:r>
            <a:br>
              <a:rPr lang="fr-FR" sz="1100" i="1" dirty="0">
                <a:solidFill>
                  <a:schemeClr val="bg1">
                    <a:lumMod val="65000"/>
                  </a:schemeClr>
                </a:solidFill>
              </a:rPr>
            </a:br>
            <a:r>
              <a:rPr lang="fr-FR" sz="1100" i="1" dirty="0">
                <a:solidFill>
                  <a:schemeClr val="bg1">
                    <a:lumMod val="65000"/>
                  </a:schemeClr>
                </a:solidFill>
              </a:rPr>
              <a:t>- Des possibilités d’inscription dans une démarche de développement durable ;</a:t>
            </a:r>
            <a:br>
              <a:rPr lang="fr-FR" sz="1100" i="1" dirty="0">
                <a:solidFill>
                  <a:schemeClr val="bg1">
                    <a:lumMod val="65000"/>
                  </a:schemeClr>
                </a:solidFill>
              </a:rPr>
            </a:br>
            <a:r>
              <a:rPr lang="fr-FR" sz="1100" i="1" dirty="0">
                <a:solidFill>
                  <a:schemeClr val="bg1">
                    <a:lumMod val="65000"/>
                  </a:schemeClr>
                </a:solidFill>
              </a:rPr>
              <a:t>- Des performances énergétiques et d’amélioration du confort des occupants </a:t>
            </a:r>
            <a:br>
              <a:rPr lang="fr-FR" sz="1100" i="1" dirty="0">
                <a:solidFill>
                  <a:schemeClr val="bg1">
                    <a:lumMod val="65000"/>
                  </a:schemeClr>
                </a:solidFill>
              </a:rPr>
            </a:br>
            <a:endParaRPr lang="fr-FR" sz="1100" i="1" dirty="0">
              <a:solidFill>
                <a:schemeClr val="bg1">
                  <a:lumMod val="65000"/>
                </a:schemeClr>
              </a:solidFill>
            </a:endParaRPr>
          </a:p>
          <a:p>
            <a:endParaRPr lang="fr-FR" sz="1100" i="1" dirty="0">
              <a:solidFill>
                <a:schemeClr val="bg1">
                  <a:lumMod val="65000"/>
                </a:schemeClr>
              </a:solidFill>
            </a:endParaRPr>
          </a:p>
          <a:p>
            <a:r>
              <a:rPr lang="fr-FR" sz="1100" i="1" dirty="0">
                <a:solidFill>
                  <a:schemeClr val="bg1">
                    <a:lumMod val="65000"/>
                  </a:schemeClr>
                </a:solidFill>
              </a:rPr>
              <a:t> </a:t>
            </a:r>
            <a:endParaRPr lang="fr-FR" sz="1100" i="1" dirty="0">
              <a:solidFill>
                <a:srgbClr val="FF0000"/>
              </a:solidFill>
              <a:latin typeface="Calibri" panose="020F0502020204030204" pitchFamily="34" charset="0"/>
              <a:ea typeface="Century Gothic" charset="0"/>
              <a:cs typeface="Century Gothic" charset="0"/>
            </a:endParaRPr>
          </a:p>
        </p:txBody>
      </p:sp>
      <p:sp>
        <p:nvSpPr>
          <p:cNvPr id="8"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a:solidFill>
                  <a:srgbClr val="0070C0"/>
                </a:solidFill>
              </a:rPr>
              <a:t>« Moe – à compléter »</a:t>
            </a:r>
            <a:endParaRPr lang="fr-FR" dirty="0">
              <a:solidFill>
                <a:srgbClr val="0070C0"/>
              </a:solidFill>
            </a:endParaRPr>
          </a:p>
        </p:txBody>
      </p:sp>
      <p:pic>
        <p:nvPicPr>
          <p:cNvPr id="2" name="Image 1" descr="Une image contenant Emblème, écusson, symbole, logo&#10;&#10;Description générée automatiquement">
            <a:extLst>
              <a:ext uri="{FF2B5EF4-FFF2-40B4-BE49-F238E27FC236}">
                <a16:creationId xmlns:a16="http://schemas.microsoft.com/office/drawing/2014/main" id="{CFC9CFDC-64FD-46DC-4475-6CD5AE4BC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 y="1"/>
            <a:ext cx="1324060" cy="1456466"/>
          </a:xfrm>
          <a:prstGeom prst="rect">
            <a:avLst/>
          </a:prstGeom>
        </p:spPr>
      </p:pic>
    </p:spTree>
    <p:extLst>
      <p:ext uri="{BB962C8B-B14F-4D97-AF65-F5344CB8AC3E}">
        <p14:creationId xmlns:p14="http://schemas.microsoft.com/office/powerpoint/2010/main" val="347693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A86C904-3914-DB68-0484-45FE20EA3DED}"/>
              </a:ext>
            </a:extLst>
          </p:cNvPr>
          <p:cNvSpPr txBox="1"/>
          <p:nvPr/>
        </p:nvSpPr>
        <p:spPr>
          <a:xfrm>
            <a:off x="1667435" y="161691"/>
            <a:ext cx="7359389" cy="1154162"/>
          </a:xfrm>
          <a:prstGeom prst="rect">
            <a:avLst/>
          </a:prstGeom>
          <a:noFill/>
        </p:spPr>
        <p:txBody>
          <a:bodyPr wrap="square" lIns="91440" tIns="45720" rIns="91440" bIns="45720" rtlCol="0" anchor="t">
            <a:spAutoFit/>
          </a:bodyPr>
          <a:lstStyle/>
          <a:p>
            <a:r>
              <a:rPr lang="fr-FR" dirty="0">
                <a:ea typeface="Century Gothic" charset="0"/>
                <a:cs typeface="Century Gothic" charset="0"/>
              </a:rPr>
              <a:t>Note à caractère social et environnemental</a:t>
            </a:r>
            <a:endParaRPr lang="fr-FR" dirty="0">
              <a:latin typeface="Calibri"/>
              <a:ea typeface="Century Gothic" charset="0"/>
              <a:cs typeface="Century Gothic" charset="0"/>
            </a:endParaRPr>
          </a:p>
          <a:p>
            <a:r>
              <a:rPr lang="fr-FR" dirty="0">
                <a:solidFill>
                  <a:srgbClr val="0070C0"/>
                </a:solidFill>
                <a:latin typeface="Calibri" panose="020F0502020204030204" pitchFamily="34" charset="0"/>
                <a:ea typeface="Century Gothic" charset="0"/>
                <a:cs typeface="Century Gothic" charset="0"/>
              </a:rPr>
              <a:t> </a:t>
            </a:r>
            <a:r>
              <a:rPr lang="fr-FR" sz="1100" i="1" dirty="0">
                <a:solidFill>
                  <a:srgbClr val="0070C0"/>
                </a:solidFill>
                <a:latin typeface="Calibri" panose="020F0502020204030204" pitchFamily="34" charset="0"/>
                <a:ea typeface="Century Gothic" charset="0"/>
                <a:cs typeface="Century Gothic" charset="0"/>
              </a:rPr>
              <a:t>(À compléter - Réponse libre sur </a:t>
            </a:r>
            <a:r>
              <a:rPr lang="fr-FR" sz="1100" i="1" u="sng" dirty="0">
                <a:solidFill>
                  <a:srgbClr val="0070C0"/>
                </a:solidFill>
                <a:latin typeface="Calibri" panose="020F0502020204030204" pitchFamily="34" charset="0"/>
                <a:ea typeface="Century Gothic" charset="0"/>
                <a:cs typeface="Century Gothic" charset="0"/>
              </a:rPr>
              <a:t>2 pages maximum</a:t>
            </a:r>
            <a:r>
              <a:rPr lang="fr-FR" sz="1100" i="1" dirty="0">
                <a:solidFill>
                  <a:srgbClr val="0070C0"/>
                </a:solidFill>
                <a:latin typeface="Calibri" panose="020F0502020204030204" pitchFamily="34" charset="0"/>
                <a:ea typeface="Century Gothic" charset="0"/>
                <a:cs typeface="Century Gothic" charset="0"/>
              </a:rPr>
              <a:t>)</a:t>
            </a:r>
          </a:p>
          <a:p>
            <a:endParaRPr lang="fr-FR" sz="1100" i="1" dirty="0">
              <a:solidFill>
                <a:srgbClr val="FF0000"/>
              </a:solidFill>
              <a:latin typeface="Calibri" panose="020F0502020204030204" pitchFamily="34" charset="0"/>
              <a:ea typeface="Century Gothic" charset="0"/>
              <a:cs typeface="Century Gothic" charset="0"/>
            </a:endParaRPr>
          </a:p>
          <a:p>
            <a:r>
              <a:rPr lang="fr-FR" sz="1100" i="1" dirty="0">
                <a:solidFill>
                  <a:schemeClr val="bg1">
                    <a:lumMod val="65000"/>
                  </a:schemeClr>
                </a:solidFill>
              </a:rPr>
              <a:t>Cette note détaillera notamment ce que propose l’opérateur pour limiter son impact, les avantages mis en place en faveur de ses collaborateurs, etc.. </a:t>
            </a:r>
            <a:endParaRPr lang="fr-FR" sz="1100" i="1" dirty="0">
              <a:solidFill>
                <a:srgbClr val="FF0000"/>
              </a:solidFill>
              <a:latin typeface="Calibri" panose="020F0502020204030204" pitchFamily="34" charset="0"/>
              <a:ea typeface="Century Gothic" charset="0"/>
              <a:cs typeface="Century Gothic" charset="0"/>
            </a:endParaRPr>
          </a:p>
        </p:txBody>
      </p:sp>
      <p:sp>
        <p:nvSpPr>
          <p:cNvPr id="8"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a:solidFill>
                  <a:srgbClr val="0070C0"/>
                </a:solidFill>
              </a:rPr>
              <a:t>« Moe – à compléter »</a:t>
            </a:r>
            <a:endParaRPr lang="fr-FR" dirty="0">
              <a:solidFill>
                <a:srgbClr val="0070C0"/>
              </a:solidFill>
            </a:endParaRPr>
          </a:p>
        </p:txBody>
      </p:sp>
      <p:pic>
        <p:nvPicPr>
          <p:cNvPr id="2" name="Image 1" descr="Une image contenant Emblème, écusson, symbole, logo&#10;&#10;Description générée automatiquement">
            <a:extLst>
              <a:ext uri="{FF2B5EF4-FFF2-40B4-BE49-F238E27FC236}">
                <a16:creationId xmlns:a16="http://schemas.microsoft.com/office/drawing/2014/main" id="{90DA64A5-28E6-9AD8-2E55-FB2ABE2E9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 y="1"/>
            <a:ext cx="1324060" cy="1456466"/>
          </a:xfrm>
          <a:prstGeom prst="rect">
            <a:avLst/>
          </a:prstGeom>
        </p:spPr>
      </p:pic>
    </p:spTree>
    <p:extLst>
      <p:ext uri="{BB962C8B-B14F-4D97-AF65-F5344CB8AC3E}">
        <p14:creationId xmlns:p14="http://schemas.microsoft.com/office/powerpoint/2010/main" val="357465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A86C904-3914-DB68-0484-45FE20EA3DED}"/>
              </a:ext>
            </a:extLst>
          </p:cNvPr>
          <p:cNvSpPr txBox="1"/>
          <p:nvPr/>
        </p:nvSpPr>
        <p:spPr>
          <a:xfrm>
            <a:off x="1667435" y="161691"/>
            <a:ext cx="7359389" cy="815608"/>
          </a:xfrm>
          <a:prstGeom prst="rect">
            <a:avLst/>
          </a:prstGeom>
          <a:noFill/>
        </p:spPr>
        <p:txBody>
          <a:bodyPr wrap="square" lIns="91440" tIns="45720" rIns="91440" bIns="45720" rtlCol="0" anchor="t">
            <a:spAutoFit/>
          </a:bodyPr>
          <a:lstStyle/>
          <a:p>
            <a:r>
              <a:rPr lang="fr-FR" dirty="0">
                <a:ea typeface="Century Gothic" charset="0"/>
                <a:cs typeface="Century Gothic" charset="0"/>
              </a:rPr>
              <a:t>Eventuelles informations complémentaires</a:t>
            </a:r>
            <a:endParaRPr lang="fr-FR" dirty="0">
              <a:latin typeface="Calibri"/>
              <a:ea typeface="Century Gothic" charset="0"/>
              <a:cs typeface="Century Gothic" charset="0"/>
            </a:endParaRPr>
          </a:p>
          <a:p>
            <a:r>
              <a:rPr lang="fr-FR" dirty="0">
                <a:solidFill>
                  <a:srgbClr val="0070C0"/>
                </a:solidFill>
                <a:latin typeface="Calibri" panose="020F0502020204030204" pitchFamily="34" charset="0"/>
                <a:ea typeface="Century Gothic" charset="0"/>
                <a:cs typeface="Century Gothic" charset="0"/>
              </a:rPr>
              <a:t> </a:t>
            </a:r>
            <a:r>
              <a:rPr lang="fr-FR" sz="1100" i="1" dirty="0">
                <a:solidFill>
                  <a:srgbClr val="0070C0"/>
                </a:solidFill>
                <a:latin typeface="Calibri" panose="020F0502020204030204" pitchFamily="34" charset="0"/>
                <a:ea typeface="Century Gothic" charset="0"/>
                <a:cs typeface="Century Gothic" charset="0"/>
              </a:rPr>
              <a:t>(facultatif)</a:t>
            </a:r>
          </a:p>
          <a:p>
            <a:endParaRPr lang="fr-FR" sz="1100" i="1" dirty="0">
              <a:solidFill>
                <a:srgbClr val="FF0000"/>
              </a:solidFill>
              <a:latin typeface="Calibri" panose="020F0502020204030204" pitchFamily="34" charset="0"/>
              <a:ea typeface="Century Gothic" charset="0"/>
              <a:cs typeface="Century Gothic" charset="0"/>
            </a:endParaRPr>
          </a:p>
        </p:txBody>
      </p:sp>
      <p:sp>
        <p:nvSpPr>
          <p:cNvPr id="8"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a:solidFill>
                  <a:srgbClr val="0070C0"/>
                </a:solidFill>
              </a:rPr>
              <a:t>« Moe – à compléter »</a:t>
            </a:r>
            <a:endParaRPr lang="fr-FR" dirty="0">
              <a:solidFill>
                <a:srgbClr val="0070C0"/>
              </a:solidFill>
            </a:endParaRPr>
          </a:p>
        </p:txBody>
      </p:sp>
      <p:pic>
        <p:nvPicPr>
          <p:cNvPr id="2" name="Image 1" descr="Une image contenant Emblème, écusson, symbole, logo&#10;&#10;Description générée automatiquement">
            <a:extLst>
              <a:ext uri="{FF2B5EF4-FFF2-40B4-BE49-F238E27FC236}">
                <a16:creationId xmlns:a16="http://schemas.microsoft.com/office/drawing/2014/main" id="{683F906D-6090-E530-1D30-A53857FA5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 y="1"/>
            <a:ext cx="1324060" cy="1456466"/>
          </a:xfrm>
          <a:prstGeom prst="rect">
            <a:avLst/>
          </a:prstGeom>
        </p:spPr>
      </p:pic>
    </p:spTree>
    <p:extLst>
      <p:ext uri="{BB962C8B-B14F-4D97-AF65-F5344CB8AC3E}">
        <p14:creationId xmlns:p14="http://schemas.microsoft.com/office/powerpoint/2010/main" val="385917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dirty="0">
                <a:solidFill>
                  <a:srgbClr val="0070C0"/>
                </a:solidFill>
              </a:rPr>
              <a:t>« Moe – à compléter »</a:t>
            </a:r>
          </a:p>
        </p:txBody>
      </p:sp>
      <p:sp>
        <p:nvSpPr>
          <p:cNvPr id="6" name="Titre 1">
            <a:extLst>
              <a:ext uri="{FF2B5EF4-FFF2-40B4-BE49-F238E27FC236}">
                <a16:creationId xmlns:a16="http://schemas.microsoft.com/office/drawing/2014/main" id="{2C94F74C-83E1-0F6F-87B4-8663DBD2852B}"/>
              </a:ext>
            </a:extLst>
          </p:cNvPr>
          <p:cNvSpPr txBox="1">
            <a:spLocks/>
          </p:cNvSpPr>
          <p:nvPr/>
        </p:nvSpPr>
        <p:spPr>
          <a:xfrm>
            <a:off x="1175659" y="75373"/>
            <a:ext cx="7413929" cy="5815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latin typeface="Calibri" panose="020F0502020204030204" pitchFamily="34" charset="0"/>
                <a:ea typeface="Century Gothic" charset="0"/>
                <a:cs typeface="Century Gothic" charset="0"/>
              </a:rPr>
              <a:t>Mode d’emploi du cadre de réponse</a:t>
            </a:r>
          </a:p>
        </p:txBody>
      </p:sp>
      <p:sp>
        <p:nvSpPr>
          <p:cNvPr id="8" name="ZoneTexte 7">
            <a:extLst>
              <a:ext uri="{FF2B5EF4-FFF2-40B4-BE49-F238E27FC236}">
                <a16:creationId xmlns:a16="http://schemas.microsoft.com/office/drawing/2014/main" id="{50208864-8DAD-183E-6100-210534EEB4D1}"/>
              </a:ext>
            </a:extLst>
          </p:cNvPr>
          <p:cNvSpPr txBox="1"/>
          <p:nvPr/>
        </p:nvSpPr>
        <p:spPr>
          <a:xfrm>
            <a:off x="554412" y="1495772"/>
            <a:ext cx="8035176" cy="4847481"/>
          </a:xfrm>
          <a:prstGeom prst="rect">
            <a:avLst/>
          </a:prstGeom>
          <a:noFill/>
        </p:spPr>
        <p:txBody>
          <a:bodyPr wrap="square" lIns="91440" tIns="45720" rIns="91440" bIns="45720" rtlCol="0" anchor="t">
            <a:spAutoFit/>
          </a:bodyPr>
          <a:lstStyle/>
          <a:p>
            <a:pPr algn="just"/>
            <a:r>
              <a:rPr lang="fr-FR" sz="1400" dirty="0">
                <a:latin typeface="Calibri" panose="020F0502020204030204" pitchFamily="34" charset="0"/>
                <a:ea typeface="Century Gothic" charset="0"/>
                <a:cs typeface="Century Gothic" charset="0"/>
              </a:rPr>
              <a:t>- Toutes les pièces demandées  (DC1, DC2, Attestations, Etc…) sont à remettre sous forme numérique au format PDF</a:t>
            </a:r>
          </a:p>
          <a:p>
            <a:pPr algn="just"/>
            <a:endParaRPr lang="fr-FR" sz="1400" dirty="0">
              <a:latin typeface="Calibri" panose="020F0502020204030204" pitchFamily="34" charset="0"/>
              <a:ea typeface="Century Gothic" charset="0"/>
              <a:cs typeface="Century Gothic" charset="0"/>
            </a:endParaRPr>
          </a:p>
          <a:p>
            <a:pPr marL="285750" indent="-285750" algn="just">
              <a:buFontTx/>
              <a:buChar char="-"/>
            </a:pPr>
            <a:r>
              <a:rPr lang="fr-FR" sz="1400" dirty="0">
                <a:latin typeface="Calibri" panose="020F0502020204030204" pitchFamily="34" charset="0"/>
                <a:ea typeface="Century Gothic" charset="0"/>
                <a:cs typeface="Century Gothic" charset="0"/>
              </a:rPr>
              <a:t>Le cadre de réponse est à remettre au format natif + PDF. </a:t>
            </a:r>
          </a:p>
          <a:p>
            <a:pPr algn="just"/>
            <a:r>
              <a:rPr lang="fr-FR" sz="800" i="1" dirty="0">
                <a:latin typeface="Calibri" panose="020F0502020204030204" pitchFamily="34" charset="0"/>
                <a:ea typeface="Century Gothic" charset="0"/>
                <a:cs typeface="Century Gothic" charset="0"/>
              </a:rPr>
              <a:t>Le candidat devra, à travers les documents demandés ci-dessus démontrer ses compétences et capacités pour des projets de complexité analogue à la présente opération et de qualité architecturale, fonctionnelle et technique, répondant aux besoins des utilisateurs.</a:t>
            </a:r>
          </a:p>
          <a:p>
            <a:pPr algn="just"/>
            <a:endParaRPr lang="fr-FR" sz="1400" dirty="0">
              <a:latin typeface="Calibri" panose="020F0502020204030204" pitchFamily="34" charset="0"/>
              <a:ea typeface="Century Gothic" charset="0"/>
              <a:cs typeface="Century Gothic" charset="0"/>
            </a:endParaRPr>
          </a:p>
          <a:p>
            <a:pPr algn="just"/>
            <a:r>
              <a:rPr lang="fr-FR" sz="1200" dirty="0">
                <a:latin typeface="Calibri" panose="020F0502020204030204" pitchFamily="34" charset="0"/>
                <a:ea typeface="Century Gothic" charset="0"/>
                <a:cs typeface="Century Gothic" charset="0"/>
              </a:rPr>
              <a:t>Pour le présent cadre de réponse, il convient de :</a:t>
            </a:r>
          </a:p>
          <a:p>
            <a:pPr marL="285750" indent="-285750" algn="just">
              <a:buFontTx/>
              <a:buChar char="-"/>
            </a:pPr>
            <a:r>
              <a:rPr lang="fr-FR" sz="1200" dirty="0">
                <a:latin typeface="Calibri" panose="020F0502020204030204" pitchFamily="34" charset="0"/>
                <a:ea typeface="Century Gothic" charset="0"/>
                <a:cs typeface="Century Gothic" charset="0"/>
              </a:rPr>
              <a:t>Présenter l’organigramme </a:t>
            </a:r>
          </a:p>
          <a:p>
            <a:pPr marL="285750" indent="-285750" algn="just">
              <a:buFontTx/>
              <a:buChar char="-"/>
            </a:pPr>
            <a:r>
              <a:rPr lang="fr-FR" sz="1200" dirty="0">
                <a:latin typeface="Calibri" panose="020F0502020204030204" pitchFamily="34" charset="0"/>
                <a:ea typeface="Century Gothic" charset="0"/>
                <a:cs typeface="Century Gothic" charset="0"/>
              </a:rPr>
              <a:t>Compléter la diapositive « chiffres d’affaires et effectifs » des 3 dernières années</a:t>
            </a:r>
          </a:p>
          <a:p>
            <a:pPr marL="285750" indent="-285750" algn="just">
              <a:buFontTx/>
              <a:buChar char="-"/>
            </a:pPr>
            <a:r>
              <a:rPr lang="fr-FR" sz="1200" dirty="0">
                <a:latin typeface="Calibri" panose="020F0502020204030204" pitchFamily="34" charset="0"/>
                <a:ea typeface="Century Gothic" charset="0"/>
                <a:cs typeface="Century Gothic" charset="0"/>
              </a:rPr>
              <a:t>Compléter les diapositives « compétences » </a:t>
            </a:r>
            <a:r>
              <a:rPr lang="fr-FR" sz="1200" dirty="0">
                <a:solidFill>
                  <a:schemeClr val="accent1">
                    <a:lumMod val="60000"/>
                    <a:lumOff val="40000"/>
                  </a:schemeClr>
                </a:solidFill>
                <a:latin typeface="Calibri" panose="020F0502020204030204" pitchFamily="34" charset="0"/>
                <a:ea typeface="Century Gothic" charset="0"/>
                <a:cs typeface="Century Gothic" charset="0"/>
              </a:rPr>
              <a:t>(une diapositive par compétence à dupliquer)</a:t>
            </a:r>
          </a:p>
          <a:p>
            <a:pPr marL="285750" indent="-285750" algn="just">
              <a:buFontTx/>
              <a:buChar char="-"/>
            </a:pPr>
            <a:r>
              <a:rPr lang="fr-FR" sz="1200" dirty="0">
                <a:latin typeface="Calibri" panose="020F0502020204030204" pitchFamily="34" charset="0"/>
                <a:ea typeface="Century Gothic" charset="0"/>
                <a:cs typeface="Century Gothic" charset="0"/>
              </a:rPr>
              <a:t>Compléter la diapositive « Titre d’études Architecte » </a:t>
            </a:r>
            <a:r>
              <a:rPr lang="fr-FR" sz="1200" dirty="0">
                <a:solidFill>
                  <a:schemeClr val="accent1">
                    <a:lumMod val="60000"/>
                    <a:lumOff val="40000"/>
                  </a:schemeClr>
                </a:solidFill>
                <a:latin typeface="Calibri" panose="020F0502020204030204" pitchFamily="34" charset="0"/>
                <a:ea typeface="Century Gothic" charset="0"/>
                <a:cs typeface="Century Gothic" charset="0"/>
              </a:rPr>
              <a:t>(photocopie et attestation de diplôme à transmettre)</a:t>
            </a:r>
          </a:p>
          <a:p>
            <a:pPr marL="285750" indent="-285750" algn="just">
              <a:buFontTx/>
              <a:buChar char="-"/>
            </a:pPr>
            <a:r>
              <a:rPr lang="fr-FR" sz="1200" dirty="0">
                <a:latin typeface="Calibri" panose="020F0502020204030204" pitchFamily="34" charset="0"/>
                <a:ea typeface="Century Gothic" charset="0"/>
                <a:cs typeface="Century Gothic" charset="0"/>
              </a:rPr>
              <a:t>Compléter la diapositive « matériels / matériels informatiques / logiciels » </a:t>
            </a:r>
            <a:r>
              <a:rPr lang="fr-FR" sz="1200" dirty="0">
                <a:solidFill>
                  <a:schemeClr val="accent1">
                    <a:lumMod val="60000"/>
                    <a:lumOff val="40000"/>
                  </a:schemeClr>
                </a:solidFill>
                <a:latin typeface="Calibri" panose="020F0502020204030204" pitchFamily="34" charset="0"/>
                <a:ea typeface="Century Gothic" charset="0"/>
                <a:cs typeface="Century Gothic" charset="0"/>
              </a:rPr>
              <a:t>(en cas de groupement, réaliser une diapositive par opérateur)</a:t>
            </a:r>
            <a:endParaRPr lang="fr-FR" sz="1200" dirty="0">
              <a:latin typeface="Calibri" panose="020F0502020204030204" pitchFamily="34" charset="0"/>
              <a:ea typeface="Century Gothic" charset="0"/>
              <a:cs typeface="Century Gothic" charset="0"/>
            </a:endParaRPr>
          </a:p>
          <a:p>
            <a:pPr marL="285750" indent="-285750" algn="just">
              <a:buFontTx/>
              <a:buChar char="-"/>
            </a:pPr>
            <a:r>
              <a:rPr lang="fr-FR" sz="1200" dirty="0">
                <a:latin typeface="Calibri" panose="020F0502020204030204" pitchFamily="34" charset="0"/>
                <a:ea typeface="Century Gothic" charset="0"/>
                <a:cs typeface="Century Gothic" charset="0"/>
              </a:rPr>
              <a:t>Compléter les 5 diapositives « Références ». </a:t>
            </a:r>
          </a:p>
          <a:p>
            <a:pPr algn="just"/>
            <a:r>
              <a:rPr lang="fr-FR" sz="1200" dirty="0">
                <a:solidFill>
                  <a:schemeClr val="accent1">
                    <a:lumMod val="60000"/>
                    <a:lumOff val="40000"/>
                  </a:schemeClr>
                </a:solidFill>
                <a:latin typeface="Calibri" panose="020F0502020204030204" pitchFamily="34" charset="0"/>
                <a:ea typeface="Century Gothic" charset="0"/>
                <a:cs typeface="Century Gothic" charset="0"/>
              </a:rPr>
              <a:t>Elles concernent de préférence des opérations d’importance équivalente et les plus significatives de l’opérateur ou l’ensemble des opérateurs. 5 références maximum au total </a:t>
            </a:r>
          </a:p>
          <a:p>
            <a:pPr marL="285750" indent="-285750" algn="just">
              <a:buFontTx/>
              <a:buChar char="-"/>
            </a:pPr>
            <a:r>
              <a:rPr lang="fr-FR" sz="1200" dirty="0">
                <a:latin typeface="Calibri" panose="020F0502020204030204" pitchFamily="34" charset="0"/>
                <a:ea typeface="Century Gothic" charset="0"/>
                <a:cs typeface="Century Gothic" charset="0"/>
              </a:rPr>
              <a:t>Une note de 3 pages maximum détaillant l’organisation proposée par le candidat pour les différentes phases</a:t>
            </a:r>
          </a:p>
          <a:p>
            <a:pPr marL="285750" indent="-285750" algn="just">
              <a:buFontTx/>
              <a:buChar char="-"/>
            </a:pPr>
            <a:r>
              <a:rPr lang="fr-FR" sz="1200" dirty="0">
                <a:latin typeface="Calibri" panose="020F0502020204030204" pitchFamily="34" charset="0"/>
                <a:ea typeface="Century Gothic" charset="0"/>
                <a:cs typeface="Century Gothic" charset="0"/>
              </a:rPr>
              <a:t>Une note de 3 pages maximum détaillant la solution technique qui sera adoptée</a:t>
            </a:r>
          </a:p>
          <a:p>
            <a:pPr marL="285750" indent="-285750" algn="just">
              <a:buFontTx/>
              <a:buChar char="-"/>
            </a:pPr>
            <a:r>
              <a:rPr lang="fr-FR" sz="1200" dirty="0">
                <a:latin typeface="Calibri" panose="020F0502020204030204" pitchFamily="34" charset="0"/>
                <a:ea typeface="Century Gothic" charset="0"/>
                <a:cs typeface="Century Gothic" charset="0"/>
              </a:rPr>
              <a:t>Une note de 2 pages maximum détaillant notamment ce que propose l’opérateur pour les aspects sociaux et environnementaux</a:t>
            </a:r>
          </a:p>
          <a:p>
            <a:pPr marL="171450" indent="-171450" algn="just">
              <a:buFontTx/>
              <a:buChar char="-"/>
            </a:pPr>
            <a:r>
              <a:rPr lang="fr-FR" sz="1200" dirty="0">
                <a:ea typeface="Century Gothic" charset="0"/>
                <a:cs typeface="Century Gothic" charset="0"/>
              </a:rPr>
              <a:t>Une page pour présentation d’éventuelles informations complémentaires </a:t>
            </a:r>
            <a:r>
              <a:rPr lang="fr-FR" sz="1200" dirty="0">
                <a:solidFill>
                  <a:schemeClr val="accent1">
                    <a:lumMod val="60000"/>
                    <a:lumOff val="40000"/>
                  </a:schemeClr>
                </a:solidFill>
                <a:ea typeface="Century Gothic" charset="0"/>
                <a:cs typeface="Century Gothic" charset="0"/>
              </a:rPr>
              <a:t>(facultatif)</a:t>
            </a:r>
          </a:p>
          <a:p>
            <a:pPr marL="171450" indent="-171450" algn="just">
              <a:buFontTx/>
              <a:buChar char="-"/>
            </a:pPr>
            <a:endParaRPr lang="fr-FR" sz="1200" dirty="0">
              <a:latin typeface="Calibri" panose="020F0502020204030204" pitchFamily="34" charset="0"/>
              <a:ea typeface="Century Gothic" charset="0"/>
              <a:cs typeface="Century Gothic" charset="0"/>
            </a:endParaRPr>
          </a:p>
          <a:p>
            <a:pPr algn="r"/>
            <a:endParaRPr lang="fr-FR" sz="700" i="1" dirty="0">
              <a:solidFill>
                <a:srgbClr val="0070C0"/>
              </a:solidFill>
              <a:latin typeface="Calibri" panose="020F0502020204030204" pitchFamily="34" charset="0"/>
              <a:ea typeface="Century Gothic" charset="0"/>
              <a:cs typeface="Century Gothic" charset="0"/>
            </a:endParaRPr>
          </a:p>
          <a:p>
            <a:pPr algn="just"/>
            <a:endParaRPr lang="fr-FR" sz="1000" dirty="0">
              <a:latin typeface="Calibri" panose="020F0502020204030204" pitchFamily="34" charset="0"/>
              <a:ea typeface="Century Gothic" charset="0"/>
              <a:cs typeface="Century Gothic" charset="0"/>
            </a:endParaRPr>
          </a:p>
          <a:p>
            <a:pPr algn="ctr"/>
            <a:r>
              <a:rPr lang="fr-FR" sz="1400" dirty="0">
                <a:latin typeface="Calibri" panose="020F0502020204030204" pitchFamily="34" charset="0"/>
                <a:ea typeface="Century Gothic" charset="0"/>
                <a:cs typeface="Century Gothic" charset="0"/>
              </a:rPr>
              <a:t>La trame de présentation du power point est à conserver strictement</a:t>
            </a:r>
          </a:p>
        </p:txBody>
      </p:sp>
      <p:pic>
        <p:nvPicPr>
          <p:cNvPr id="2" name="Image 1" descr="Une image contenant Emblème, écusson, symbole, logo&#10;&#10;Description générée automatiquement">
            <a:extLst>
              <a:ext uri="{FF2B5EF4-FFF2-40B4-BE49-F238E27FC236}">
                <a16:creationId xmlns:a16="http://schemas.microsoft.com/office/drawing/2014/main" id="{E0A33B0A-31FF-1F62-06CC-5F31D8C8B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50" y="40989"/>
            <a:ext cx="1276521" cy="1404173"/>
          </a:xfrm>
          <a:prstGeom prst="rect">
            <a:avLst/>
          </a:prstGeom>
        </p:spPr>
      </p:pic>
    </p:spTree>
    <p:extLst>
      <p:ext uri="{BB962C8B-B14F-4D97-AF65-F5344CB8AC3E}">
        <p14:creationId xmlns:p14="http://schemas.microsoft.com/office/powerpoint/2010/main" val="1491684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1887C47-BD95-57A8-9F5F-D7A98553CD39}"/>
              </a:ext>
            </a:extLst>
          </p:cNvPr>
          <p:cNvSpPr txBox="1">
            <a:spLocks/>
          </p:cNvSpPr>
          <p:nvPr/>
        </p:nvSpPr>
        <p:spPr>
          <a:xfrm>
            <a:off x="1828667" y="335678"/>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600" dirty="0">
                <a:solidFill>
                  <a:srgbClr val="0070C0"/>
                </a:solidFill>
                <a:latin typeface="Calibri" panose="020F0502020204030204" pitchFamily="34" charset="0"/>
                <a:ea typeface="Century Gothic" charset="0"/>
                <a:cs typeface="Century Gothic" charset="0"/>
              </a:rPr>
              <a:t>«Moe – à compléter »</a:t>
            </a:r>
          </a:p>
        </p:txBody>
      </p:sp>
      <p:sp>
        <p:nvSpPr>
          <p:cNvPr id="10" name="Titre 1">
            <a:extLst>
              <a:ext uri="{FF2B5EF4-FFF2-40B4-BE49-F238E27FC236}">
                <a16:creationId xmlns:a16="http://schemas.microsoft.com/office/drawing/2014/main" id="{81887C47-BD95-57A8-9F5F-D7A98553CD39}"/>
              </a:ext>
            </a:extLst>
          </p:cNvPr>
          <p:cNvSpPr txBox="1">
            <a:spLocks/>
          </p:cNvSpPr>
          <p:nvPr/>
        </p:nvSpPr>
        <p:spPr>
          <a:xfrm>
            <a:off x="1828667" y="696848"/>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900" dirty="0">
                <a:solidFill>
                  <a:schemeClr val="bg1">
                    <a:lumMod val="50000"/>
                  </a:schemeClr>
                </a:solidFill>
                <a:latin typeface="Calibri" panose="020F0502020204030204" pitchFamily="34" charset="0"/>
                <a:ea typeface="Century Gothic" charset="0"/>
                <a:cs typeface="Century Gothic" charset="0"/>
              </a:rPr>
              <a:t>Organigramme de l’équipe  </a:t>
            </a:r>
          </a:p>
        </p:txBody>
      </p:sp>
      <p:sp>
        <p:nvSpPr>
          <p:cNvPr id="13"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a:solidFill>
                  <a:srgbClr val="0070C0"/>
                </a:solidFill>
              </a:rPr>
              <a:t>« Moe – à compléter »</a:t>
            </a:r>
            <a:endParaRPr lang="fr-FR" dirty="0">
              <a:solidFill>
                <a:srgbClr val="0070C0"/>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3614416424"/>
              </p:ext>
            </p:extLst>
          </p:nvPr>
        </p:nvGraphicFramePr>
        <p:xfrm>
          <a:off x="1524000" y="1397000"/>
          <a:ext cx="6512653" cy="4802464"/>
        </p:xfrm>
        <a:graphic>
          <a:graphicData uri="http://schemas.openxmlformats.org/drawingml/2006/table">
            <a:tbl>
              <a:tblPr firstRow="1" bandRow="1">
                <a:tableStyleId>{5C22544A-7EE6-4342-B048-85BDC9FD1C3A}</a:tableStyleId>
              </a:tblPr>
              <a:tblGrid>
                <a:gridCol w="6512653">
                  <a:extLst>
                    <a:ext uri="{9D8B030D-6E8A-4147-A177-3AD203B41FA5}">
                      <a16:colId xmlns:a16="http://schemas.microsoft.com/office/drawing/2014/main" val="230851185"/>
                    </a:ext>
                  </a:extLst>
                </a:gridCol>
              </a:tblGrid>
              <a:tr h="4802464">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9889406"/>
                  </a:ext>
                </a:extLst>
              </a:tr>
            </a:tbl>
          </a:graphicData>
        </a:graphic>
      </p:graphicFrame>
      <p:pic>
        <p:nvPicPr>
          <p:cNvPr id="4" name="Image 3" descr="Une image contenant Emblème, écusson, symbole, logo&#10;&#10;Description générée automatiquement">
            <a:extLst>
              <a:ext uri="{FF2B5EF4-FFF2-40B4-BE49-F238E27FC236}">
                <a16:creationId xmlns:a16="http://schemas.microsoft.com/office/drawing/2014/main" id="{7032EEB3-7605-E658-28CA-7C6E0B0D0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 y="1"/>
            <a:ext cx="1324060" cy="1456466"/>
          </a:xfrm>
          <a:prstGeom prst="rect">
            <a:avLst/>
          </a:prstGeom>
        </p:spPr>
      </p:pic>
    </p:spTree>
    <p:extLst>
      <p:ext uri="{BB962C8B-B14F-4D97-AF65-F5344CB8AC3E}">
        <p14:creationId xmlns:p14="http://schemas.microsoft.com/office/powerpoint/2010/main" val="2590317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a:solidFill>
                  <a:srgbClr val="0070C0"/>
                </a:solidFill>
              </a:rPr>
              <a:t>« Moe – à compléter »</a:t>
            </a:r>
            <a:endParaRPr lang="fr-FR" dirty="0">
              <a:solidFill>
                <a:srgbClr val="0070C0"/>
              </a:solidFill>
            </a:endParaRPr>
          </a:p>
        </p:txBody>
      </p:sp>
      <p:sp>
        <p:nvSpPr>
          <p:cNvPr id="9" name="Titre 1">
            <a:extLst>
              <a:ext uri="{FF2B5EF4-FFF2-40B4-BE49-F238E27FC236}">
                <a16:creationId xmlns:a16="http://schemas.microsoft.com/office/drawing/2014/main" id="{81887C47-BD95-57A8-9F5F-D7A98553CD39}"/>
              </a:ext>
            </a:extLst>
          </p:cNvPr>
          <p:cNvSpPr txBox="1">
            <a:spLocks/>
          </p:cNvSpPr>
          <p:nvPr/>
        </p:nvSpPr>
        <p:spPr>
          <a:xfrm>
            <a:off x="1828667" y="335678"/>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600" dirty="0">
                <a:solidFill>
                  <a:srgbClr val="0070C0"/>
                </a:solidFill>
                <a:latin typeface="Calibri" panose="020F0502020204030204" pitchFamily="34" charset="0"/>
                <a:ea typeface="Century Gothic" charset="0"/>
                <a:cs typeface="Century Gothic" charset="0"/>
              </a:rPr>
              <a:t>« Moe – à compléter »</a:t>
            </a:r>
          </a:p>
        </p:txBody>
      </p:sp>
      <p:sp>
        <p:nvSpPr>
          <p:cNvPr id="13" name="Titre 1">
            <a:extLst>
              <a:ext uri="{FF2B5EF4-FFF2-40B4-BE49-F238E27FC236}">
                <a16:creationId xmlns:a16="http://schemas.microsoft.com/office/drawing/2014/main" id="{81887C47-BD95-57A8-9F5F-D7A98553CD39}"/>
              </a:ext>
            </a:extLst>
          </p:cNvPr>
          <p:cNvSpPr txBox="1">
            <a:spLocks/>
          </p:cNvSpPr>
          <p:nvPr/>
        </p:nvSpPr>
        <p:spPr>
          <a:xfrm>
            <a:off x="1828667" y="688459"/>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900" dirty="0">
                <a:solidFill>
                  <a:schemeClr val="bg1">
                    <a:lumMod val="50000"/>
                  </a:schemeClr>
                </a:solidFill>
                <a:latin typeface="Calibri" panose="020F0502020204030204" pitchFamily="34" charset="0"/>
                <a:ea typeface="Century Gothic" charset="0"/>
                <a:cs typeface="Century Gothic" charset="0"/>
              </a:rPr>
              <a:t>Chiffre d’affaires et effectifs</a:t>
            </a:r>
          </a:p>
        </p:txBody>
      </p:sp>
      <p:sp>
        <p:nvSpPr>
          <p:cNvPr id="14" name="Espace réservé du texte 2">
            <a:extLst>
              <a:ext uri="{FF2B5EF4-FFF2-40B4-BE49-F238E27FC236}">
                <a16:creationId xmlns:a16="http://schemas.microsoft.com/office/drawing/2014/main" id="{6B58DF1D-06C6-0582-F23D-D9A748EA27AC}"/>
              </a:ext>
            </a:extLst>
          </p:cNvPr>
          <p:cNvSpPr txBox="1">
            <a:spLocks/>
          </p:cNvSpPr>
          <p:nvPr/>
        </p:nvSpPr>
        <p:spPr>
          <a:xfrm>
            <a:off x="310390" y="3942931"/>
            <a:ext cx="8003096" cy="275258"/>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3200" b="1"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fr-FR" sz="1000" b="0" dirty="0">
                <a:solidFill>
                  <a:schemeClr val="accent1">
                    <a:lumMod val="60000"/>
                    <a:lumOff val="40000"/>
                  </a:schemeClr>
                </a:solidFill>
                <a:latin typeface="Calibri" panose="020F0502020204030204" pitchFamily="34" charset="0"/>
                <a:ea typeface="Century Gothic" charset="0"/>
                <a:cs typeface="Century Gothic" charset="0"/>
              </a:rPr>
              <a:t>(En cas de groupement, ajouter 1 ligne par </a:t>
            </a:r>
            <a:r>
              <a:rPr lang="fr-FR" sz="1000" b="0" dirty="0" err="1">
                <a:solidFill>
                  <a:schemeClr val="accent1">
                    <a:lumMod val="60000"/>
                    <a:lumOff val="40000"/>
                  </a:schemeClr>
                </a:solidFill>
                <a:latin typeface="Calibri" panose="020F0502020204030204" pitchFamily="34" charset="0"/>
                <a:ea typeface="Century Gothic" charset="0"/>
                <a:cs typeface="Century Gothic" charset="0"/>
              </a:rPr>
              <a:t>co-traitant</a:t>
            </a:r>
            <a:r>
              <a:rPr lang="fr-FR" sz="1000" b="0" dirty="0">
                <a:solidFill>
                  <a:schemeClr val="accent1">
                    <a:lumMod val="60000"/>
                    <a:lumOff val="40000"/>
                  </a:schemeClr>
                </a:solidFill>
                <a:latin typeface="Calibri" panose="020F0502020204030204" pitchFamily="34" charset="0"/>
                <a:ea typeface="Century Gothic" charset="0"/>
                <a:cs typeface="Century Gothic" charset="0"/>
              </a:rPr>
              <a:t>)</a:t>
            </a:r>
          </a:p>
        </p:txBody>
      </p:sp>
      <p:graphicFrame>
        <p:nvGraphicFramePr>
          <p:cNvPr id="15" name="Tableau 14"/>
          <p:cNvGraphicFramePr>
            <a:graphicFrameLocks noGrp="1"/>
          </p:cNvGraphicFramePr>
          <p:nvPr>
            <p:extLst>
              <p:ext uri="{D42A27DB-BD31-4B8C-83A1-F6EECF244321}">
                <p14:modId xmlns:p14="http://schemas.microsoft.com/office/powerpoint/2010/main" val="345555640"/>
              </p:ext>
            </p:extLst>
          </p:nvPr>
        </p:nvGraphicFramePr>
        <p:xfrm>
          <a:off x="310390" y="2433417"/>
          <a:ext cx="8405770" cy="1554153"/>
        </p:xfrm>
        <a:graphic>
          <a:graphicData uri="http://schemas.openxmlformats.org/drawingml/2006/table">
            <a:tbl>
              <a:tblPr>
                <a:tableStyleId>{5C22544A-7EE6-4342-B048-85BDC9FD1C3A}</a:tableStyleId>
              </a:tblPr>
              <a:tblGrid>
                <a:gridCol w="1538078">
                  <a:extLst>
                    <a:ext uri="{9D8B030D-6E8A-4147-A177-3AD203B41FA5}">
                      <a16:colId xmlns:a16="http://schemas.microsoft.com/office/drawing/2014/main" val="1877160263"/>
                    </a:ext>
                  </a:extLst>
                </a:gridCol>
                <a:gridCol w="536538">
                  <a:extLst>
                    <a:ext uri="{9D8B030D-6E8A-4147-A177-3AD203B41FA5}">
                      <a16:colId xmlns:a16="http://schemas.microsoft.com/office/drawing/2014/main" val="1393449338"/>
                    </a:ext>
                  </a:extLst>
                </a:gridCol>
                <a:gridCol w="536538">
                  <a:extLst>
                    <a:ext uri="{9D8B030D-6E8A-4147-A177-3AD203B41FA5}">
                      <a16:colId xmlns:a16="http://schemas.microsoft.com/office/drawing/2014/main" val="1538994740"/>
                    </a:ext>
                  </a:extLst>
                </a:gridCol>
                <a:gridCol w="286154">
                  <a:extLst>
                    <a:ext uri="{9D8B030D-6E8A-4147-A177-3AD203B41FA5}">
                      <a16:colId xmlns:a16="http://schemas.microsoft.com/office/drawing/2014/main" val="2475808947"/>
                    </a:ext>
                  </a:extLst>
                </a:gridCol>
                <a:gridCol w="1538078">
                  <a:extLst>
                    <a:ext uri="{9D8B030D-6E8A-4147-A177-3AD203B41FA5}">
                      <a16:colId xmlns:a16="http://schemas.microsoft.com/office/drawing/2014/main" val="786304395"/>
                    </a:ext>
                  </a:extLst>
                </a:gridCol>
                <a:gridCol w="536538">
                  <a:extLst>
                    <a:ext uri="{9D8B030D-6E8A-4147-A177-3AD203B41FA5}">
                      <a16:colId xmlns:a16="http://schemas.microsoft.com/office/drawing/2014/main" val="2937577311"/>
                    </a:ext>
                  </a:extLst>
                </a:gridCol>
                <a:gridCol w="536538">
                  <a:extLst>
                    <a:ext uri="{9D8B030D-6E8A-4147-A177-3AD203B41FA5}">
                      <a16:colId xmlns:a16="http://schemas.microsoft.com/office/drawing/2014/main" val="1532493786"/>
                    </a:ext>
                  </a:extLst>
                </a:gridCol>
                <a:gridCol w="286154">
                  <a:extLst>
                    <a:ext uri="{9D8B030D-6E8A-4147-A177-3AD203B41FA5}">
                      <a16:colId xmlns:a16="http://schemas.microsoft.com/office/drawing/2014/main" val="3639345740"/>
                    </a:ext>
                  </a:extLst>
                </a:gridCol>
                <a:gridCol w="1538078">
                  <a:extLst>
                    <a:ext uri="{9D8B030D-6E8A-4147-A177-3AD203B41FA5}">
                      <a16:colId xmlns:a16="http://schemas.microsoft.com/office/drawing/2014/main" val="1441546732"/>
                    </a:ext>
                  </a:extLst>
                </a:gridCol>
                <a:gridCol w="536538">
                  <a:extLst>
                    <a:ext uri="{9D8B030D-6E8A-4147-A177-3AD203B41FA5}">
                      <a16:colId xmlns:a16="http://schemas.microsoft.com/office/drawing/2014/main" val="2620456571"/>
                    </a:ext>
                  </a:extLst>
                </a:gridCol>
                <a:gridCol w="536538">
                  <a:extLst>
                    <a:ext uri="{9D8B030D-6E8A-4147-A177-3AD203B41FA5}">
                      <a16:colId xmlns:a16="http://schemas.microsoft.com/office/drawing/2014/main" val="3533837103"/>
                    </a:ext>
                  </a:extLst>
                </a:gridCol>
              </a:tblGrid>
              <a:tr h="198189">
                <a:tc gridSpan="3">
                  <a:txBody>
                    <a:bodyPr/>
                    <a:lstStyle/>
                    <a:p>
                      <a:pPr algn="l" fontAlgn="b"/>
                      <a:r>
                        <a:rPr lang="fr-FR" sz="1000" u="none" strike="noStrike">
                          <a:effectLst/>
                        </a:rPr>
                        <a:t>Année N-2</a:t>
                      </a:r>
                      <a:endParaRPr lang="fr-FR" sz="1000" b="0" i="0" u="none" strike="noStrike">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rowSpan="3">
                  <a:txBody>
                    <a:bodyPr/>
                    <a:lstStyle/>
                    <a:p>
                      <a:pPr algn="ctr"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l" fontAlgn="b"/>
                      <a:r>
                        <a:rPr lang="fr-FR" sz="1000" u="none" strike="noStrike">
                          <a:effectLst/>
                        </a:rPr>
                        <a:t>Année N-1</a:t>
                      </a:r>
                      <a:endParaRPr lang="fr-FR" sz="1000" b="0" i="0" u="none" strike="noStrike">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rowSpan="3">
                  <a:txBody>
                    <a:bodyPr/>
                    <a:lstStyle/>
                    <a:p>
                      <a:pPr algn="ctr"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l" fontAlgn="b"/>
                      <a:r>
                        <a:rPr lang="fr-FR" sz="1000" u="none" strike="noStrike">
                          <a:effectLst/>
                        </a:rPr>
                        <a:t>Année N-0</a:t>
                      </a:r>
                      <a:endParaRPr lang="fr-FR" sz="1000" b="0" i="0" u="none" strike="noStrike">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60076144"/>
                  </a:ext>
                </a:extLst>
              </a:tr>
              <a:tr h="207334">
                <a:tc>
                  <a:txBody>
                    <a:bodyPr/>
                    <a:lstStyle/>
                    <a:p>
                      <a:pPr algn="ctr" fontAlgn="b"/>
                      <a:r>
                        <a:rPr lang="fr-FR" sz="1000" u="none" strike="noStrike" dirty="0">
                          <a:effectLst/>
                        </a:rPr>
                        <a:t>CA</a:t>
                      </a:r>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000" u="none" strike="noStrike" dirty="0">
                          <a:effectLst/>
                        </a:rPr>
                        <a:t>Effectifs</a:t>
                      </a:r>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000" u="none" strike="noStrike" dirty="0">
                          <a:effectLst/>
                        </a:rPr>
                        <a:t>dont cadres</a:t>
                      </a:r>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fr-FR" sz="800" b="0" i="0" u="none" strike="noStrike">
                        <a:solidFill>
                          <a:srgbClr val="000000"/>
                        </a:solidFill>
                        <a:effectLst/>
                        <a:latin typeface="Calibri" panose="020F0502020204030204" pitchFamily="34" charset="0"/>
                      </a:endParaRPr>
                    </a:p>
                  </a:txBody>
                  <a:tcPr marL="6729" marR="6729" marT="6729" marB="0" anchor="b"/>
                </a:tc>
                <a:tc>
                  <a:txBody>
                    <a:bodyPr/>
                    <a:lstStyle/>
                    <a:p>
                      <a:pPr algn="ctr" fontAlgn="b"/>
                      <a:r>
                        <a:rPr lang="fr-FR" sz="1000" u="none" strike="noStrike" dirty="0">
                          <a:effectLst/>
                        </a:rPr>
                        <a:t>CA</a:t>
                      </a:r>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000" u="none" strike="noStrike" dirty="0">
                          <a:effectLst/>
                        </a:rPr>
                        <a:t>Effectifs</a:t>
                      </a:r>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000" u="none" strike="noStrike" dirty="0">
                          <a:effectLst/>
                        </a:rPr>
                        <a:t>dont cadres</a:t>
                      </a:r>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fr-FR" sz="800" b="0" i="0" u="none" strike="noStrike">
                        <a:solidFill>
                          <a:srgbClr val="000000"/>
                        </a:solidFill>
                        <a:effectLst/>
                        <a:latin typeface="Calibri" panose="020F0502020204030204" pitchFamily="34" charset="0"/>
                      </a:endParaRPr>
                    </a:p>
                  </a:txBody>
                  <a:tcPr marL="6729" marR="6729" marT="6729" marB="0" anchor="b"/>
                </a:tc>
                <a:tc>
                  <a:txBody>
                    <a:bodyPr/>
                    <a:lstStyle/>
                    <a:p>
                      <a:pPr algn="ctr" fontAlgn="b"/>
                      <a:r>
                        <a:rPr lang="fr-FR" sz="1000" u="none" strike="noStrike" dirty="0">
                          <a:effectLst/>
                        </a:rPr>
                        <a:t>CA</a:t>
                      </a:r>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000" u="none" strike="noStrike" dirty="0">
                          <a:effectLst/>
                        </a:rPr>
                        <a:t>Effectifs</a:t>
                      </a:r>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000" u="none" strike="noStrike" dirty="0">
                          <a:effectLst/>
                        </a:rPr>
                        <a:t>dont cadres</a:t>
                      </a:r>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138421"/>
                  </a:ext>
                </a:extLst>
              </a:tr>
              <a:tr h="485163">
                <a:tc>
                  <a:txBody>
                    <a:bodyPr/>
                    <a:lstStyle/>
                    <a:p>
                      <a:pPr algn="ctr" fontAlgn="b"/>
                      <a:r>
                        <a:rPr lang="fr-FR" sz="1000" u="none" strike="noStrike" dirty="0">
                          <a:solidFill>
                            <a:srgbClr val="0070C0"/>
                          </a:solidFill>
                          <a:effectLst/>
                        </a:rPr>
                        <a:t> (à compléter)</a:t>
                      </a:r>
                    </a:p>
                    <a:p>
                      <a:pPr algn="l"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b"/>
                      <a:endParaRPr lang="fr-FR" sz="800" b="0" i="0" u="none" strike="noStrike" dirty="0">
                        <a:solidFill>
                          <a:srgbClr val="000000"/>
                        </a:solidFill>
                        <a:effectLst/>
                        <a:latin typeface="Calibri" panose="020F0502020204030204" pitchFamily="34" charset="0"/>
                      </a:endParaRPr>
                    </a:p>
                  </a:txBody>
                  <a:tcPr marL="6729" marR="6729" marT="672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u="none" strike="noStrike" dirty="0">
                          <a:effectLst/>
                        </a:rPr>
                        <a:t> </a:t>
                      </a:r>
                      <a:r>
                        <a:rPr lang="fr-FR" sz="1000" u="none" strike="noStrike" dirty="0">
                          <a:solidFill>
                            <a:srgbClr val="0070C0"/>
                          </a:solidFill>
                          <a:effectLst/>
                        </a:rPr>
                        <a:t> (à compléter)</a:t>
                      </a:r>
                    </a:p>
                    <a:p>
                      <a:pPr algn="l"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b"/>
                      <a:endParaRPr lang="fr-FR" sz="800" b="0" i="0" u="none" strike="noStrike" dirty="0">
                        <a:solidFill>
                          <a:srgbClr val="000000"/>
                        </a:solidFill>
                        <a:effectLst/>
                        <a:latin typeface="Calibri" panose="020F0502020204030204" pitchFamily="34" charset="0"/>
                      </a:endParaRPr>
                    </a:p>
                  </a:txBody>
                  <a:tcPr marL="6729" marR="6729" marT="6729" marB="0" anchor="b"/>
                </a:tc>
                <a:tc>
                  <a:txBody>
                    <a:bodyPr/>
                    <a:lstStyle/>
                    <a:p>
                      <a:pPr algn="ctr" fontAlgn="b"/>
                      <a:r>
                        <a:rPr lang="fr-FR" sz="1000" u="none" strike="noStrike" dirty="0">
                          <a:effectLst/>
                        </a:rPr>
                        <a:t> </a:t>
                      </a:r>
                      <a:r>
                        <a:rPr lang="fr-FR" sz="1000" u="none" strike="noStrike" dirty="0">
                          <a:solidFill>
                            <a:srgbClr val="0070C0"/>
                          </a:solidFill>
                          <a:effectLst/>
                        </a:rPr>
                        <a:t> (à compléter)</a:t>
                      </a:r>
                    </a:p>
                    <a:p>
                      <a:pPr algn="l" fontAlgn="b"/>
                      <a:endParaRPr lang="fr-FR" sz="1000" u="none" strike="noStrike" dirty="0">
                        <a:solidFill>
                          <a:srgbClr val="0070C0"/>
                        </a:solidFill>
                        <a:effectLst/>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2296824"/>
                  </a:ext>
                </a:extLst>
              </a:tr>
              <a:tr h="279636">
                <a:tc>
                  <a:txBody>
                    <a:bodyPr/>
                    <a:lstStyle/>
                    <a:p>
                      <a:pPr algn="l"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endParaRPr lang="fr-FR" sz="1000" u="none" strike="noStrike" dirty="0">
                        <a:solidFill>
                          <a:srgbClr val="0070C0"/>
                        </a:solidFill>
                        <a:effectLst/>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3564605"/>
                  </a:ext>
                </a:extLst>
              </a:tr>
              <a:tr h="279636">
                <a:tc>
                  <a:txBody>
                    <a:bodyPr/>
                    <a:lstStyle/>
                    <a:p>
                      <a:pPr algn="l"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endParaRPr lang="fr-FR" sz="1000" u="none" strike="noStrike" dirty="0">
                        <a:solidFill>
                          <a:srgbClr val="0070C0"/>
                        </a:solidFill>
                        <a:effectLst/>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FR" sz="1000" b="0" i="0" u="none" strike="noStrike" dirty="0">
                        <a:solidFill>
                          <a:srgbClr val="000000"/>
                        </a:solidFill>
                        <a:effectLst/>
                        <a:latin typeface="Calibri" panose="020F0502020204030204" pitchFamily="34" charset="0"/>
                      </a:endParaRPr>
                    </a:p>
                  </a:txBody>
                  <a:tcPr marL="6729" marR="6729" marT="67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7176722"/>
                  </a:ext>
                </a:extLst>
              </a:tr>
            </a:tbl>
          </a:graphicData>
        </a:graphic>
      </p:graphicFrame>
      <p:pic>
        <p:nvPicPr>
          <p:cNvPr id="2" name="Image 1" descr="Une image contenant Emblème, écusson, symbole, logo&#10;&#10;Description générée automatiquement">
            <a:extLst>
              <a:ext uri="{FF2B5EF4-FFF2-40B4-BE49-F238E27FC236}">
                <a16:creationId xmlns:a16="http://schemas.microsoft.com/office/drawing/2014/main" id="{8E539725-80C5-B8B5-7861-8065FBBF3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 y="1"/>
            <a:ext cx="1324060" cy="1456466"/>
          </a:xfrm>
          <a:prstGeom prst="rect">
            <a:avLst/>
          </a:prstGeom>
        </p:spPr>
      </p:pic>
    </p:spTree>
    <p:extLst>
      <p:ext uri="{BB962C8B-B14F-4D97-AF65-F5344CB8AC3E}">
        <p14:creationId xmlns:p14="http://schemas.microsoft.com/office/powerpoint/2010/main" val="63065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1887C47-BD95-57A8-9F5F-D7A98553CD39}"/>
              </a:ext>
            </a:extLst>
          </p:cNvPr>
          <p:cNvSpPr txBox="1">
            <a:spLocks/>
          </p:cNvSpPr>
          <p:nvPr/>
        </p:nvSpPr>
        <p:spPr>
          <a:xfrm>
            <a:off x="1828667" y="335678"/>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600" dirty="0">
                <a:solidFill>
                  <a:srgbClr val="0070C0"/>
                </a:solidFill>
                <a:latin typeface="Calibri" panose="020F0502020204030204" pitchFamily="34" charset="0"/>
                <a:ea typeface="Century Gothic" charset="0"/>
                <a:cs typeface="Century Gothic" charset="0"/>
              </a:rPr>
              <a:t>« Moe – à compléter »</a:t>
            </a:r>
          </a:p>
        </p:txBody>
      </p:sp>
      <p:sp>
        <p:nvSpPr>
          <p:cNvPr id="10" name="Titre 1">
            <a:extLst>
              <a:ext uri="{FF2B5EF4-FFF2-40B4-BE49-F238E27FC236}">
                <a16:creationId xmlns:a16="http://schemas.microsoft.com/office/drawing/2014/main" id="{81887C47-BD95-57A8-9F5F-D7A98553CD39}"/>
              </a:ext>
            </a:extLst>
          </p:cNvPr>
          <p:cNvSpPr txBox="1">
            <a:spLocks/>
          </p:cNvSpPr>
          <p:nvPr/>
        </p:nvSpPr>
        <p:spPr>
          <a:xfrm>
            <a:off x="1828667" y="696848"/>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900" dirty="0">
                <a:solidFill>
                  <a:schemeClr val="bg1">
                    <a:lumMod val="50000"/>
                  </a:schemeClr>
                </a:solidFill>
                <a:latin typeface="Calibri" panose="020F0502020204030204" pitchFamily="34" charset="0"/>
                <a:ea typeface="Century Gothic" charset="0"/>
                <a:cs typeface="Century Gothic" charset="0"/>
              </a:rPr>
              <a:t>Compétence, titre et expérience </a:t>
            </a:r>
          </a:p>
        </p:txBody>
      </p:sp>
      <p:sp>
        <p:nvSpPr>
          <p:cNvPr id="13"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a:solidFill>
                  <a:srgbClr val="0070C0"/>
                </a:solidFill>
              </a:rPr>
              <a:t>« Moe – à compléter »</a:t>
            </a:r>
            <a:endParaRPr lang="fr-FR" dirty="0">
              <a:solidFill>
                <a:srgbClr val="0070C0"/>
              </a:solidFill>
            </a:endParaRPr>
          </a:p>
        </p:txBody>
      </p:sp>
      <p:sp>
        <p:nvSpPr>
          <p:cNvPr id="14" name="Titre 1">
            <a:extLst>
              <a:ext uri="{FF2B5EF4-FFF2-40B4-BE49-F238E27FC236}">
                <a16:creationId xmlns:a16="http://schemas.microsoft.com/office/drawing/2014/main" id="{2B2D1073-DAAE-FF65-DD5C-E7843E468EBB}"/>
              </a:ext>
            </a:extLst>
          </p:cNvPr>
          <p:cNvSpPr txBox="1">
            <a:spLocks/>
          </p:cNvSpPr>
          <p:nvPr/>
        </p:nvSpPr>
        <p:spPr>
          <a:xfrm>
            <a:off x="691978" y="2136682"/>
            <a:ext cx="6836532" cy="4312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000" dirty="0">
                <a:latin typeface="Calibri" panose="020F0502020204030204" pitchFamily="34" charset="0"/>
                <a:ea typeface="Century Gothic" charset="0"/>
                <a:cs typeface="Century Gothic" charset="0"/>
              </a:rPr>
              <a:t>Nom de l’opérateur : </a:t>
            </a:r>
            <a:r>
              <a:rPr lang="fr-FR" sz="2000" dirty="0">
                <a:solidFill>
                  <a:srgbClr val="0070C0"/>
                </a:solidFill>
                <a:latin typeface="Calibri" panose="020F0502020204030204" pitchFamily="34" charset="0"/>
                <a:ea typeface="Century Gothic" charset="0"/>
                <a:cs typeface="Century Gothic" charset="0"/>
              </a:rPr>
              <a:t>à compléter</a:t>
            </a:r>
          </a:p>
        </p:txBody>
      </p:sp>
      <p:sp>
        <p:nvSpPr>
          <p:cNvPr id="15" name="Espace réservé du contenu 2">
            <a:extLst>
              <a:ext uri="{FF2B5EF4-FFF2-40B4-BE49-F238E27FC236}">
                <a16:creationId xmlns:a16="http://schemas.microsoft.com/office/drawing/2014/main" id="{E1B9A708-4A28-4D93-EB68-106FBC63D9D7}"/>
              </a:ext>
            </a:extLst>
          </p:cNvPr>
          <p:cNvSpPr txBox="1">
            <a:spLocks/>
          </p:cNvSpPr>
          <p:nvPr/>
        </p:nvSpPr>
        <p:spPr>
          <a:xfrm>
            <a:off x="691978" y="3144506"/>
            <a:ext cx="7994822" cy="31866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400" dirty="0">
                <a:latin typeface="Calibri" panose="020F0502020204030204" pitchFamily="34" charset="0"/>
                <a:ea typeface="Century Gothic" charset="0"/>
                <a:cs typeface="Century Gothic" charset="0"/>
              </a:rPr>
              <a:t>Titres d’études (deux maximum avec date obtention du diplôme)</a:t>
            </a:r>
          </a:p>
          <a:p>
            <a:pPr lvl="1" algn="l"/>
            <a:r>
              <a:rPr lang="fr-FR" sz="1400" dirty="0">
                <a:solidFill>
                  <a:srgbClr val="0070C0"/>
                </a:solidFill>
                <a:latin typeface="Calibri" panose="020F0502020204030204" pitchFamily="34" charset="0"/>
                <a:ea typeface="Century Gothic" charset="0"/>
                <a:cs typeface="Century Gothic" charset="0"/>
              </a:rPr>
              <a:t>A </a:t>
            </a:r>
            <a:r>
              <a:rPr lang="fr-FR" sz="1100" i="1" dirty="0">
                <a:solidFill>
                  <a:srgbClr val="0070C0"/>
                </a:solidFill>
                <a:latin typeface="Calibri" panose="020F0502020204030204" pitchFamily="34" charset="0"/>
                <a:ea typeface="Century Gothic" charset="0"/>
                <a:cs typeface="Century Gothic" charset="0"/>
              </a:rPr>
              <a:t>(diplôme, niveau de diplôme et année d’obtention)</a:t>
            </a:r>
          </a:p>
          <a:p>
            <a:pPr lvl="1" algn="l"/>
            <a:r>
              <a:rPr lang="fr-FR" sz="1400" dirty="0">
                <a:solidFill>
                  <a:srgbClr val="0070C0"/>
                </a:solidFill>
                <a:latin typeface="Calibri" panose="020F0502020204030204" pitchFamily="34" charset="0"/>
                <a:ea typeface="Century Gothic" charset="0"/>
                <a:cs typeface="Century Gothic" charset="0"/>
              </a:rPr>
              <a:t>B</a:t>
            </a:r>
            <a:endParaRPr lang="fr-FR" sz="1400" dirty="0">
              <a:solidFill>
                <a:srgbClr val="FF0000"/>
              </a:solidFill>
              <a:latin typeface="Calibri" panose="020F0502020204030204" pitchFamily="34" charset="0"/>
              <a:ea typeface="Century Gothic" charset="0"/>
              <a:cs typeface="Century Gothic" charset="0"/>
            </a:endParaRPr>
          </a:p>
          <a:p>
            <a:pPr algn="l"/>
            <a:r>
              <a:rPr lang="fr-FR" sz="1400" dirty="0">
                <a:latin typeface="Calibri" panose="020F0502020204030204" pitchFamily="34" charset="0"/>
                <a:ea typeface="Century Gothic" charset="0"/>
                <a:cs typeface="Century Gothic" charset="0"/>
              </a:rPr>
              <a:t>Expérience professionnelle (5 références maximum)</a:t>
            </a:r>
          </a:p>
          <a:p>
            <a:pPr lvl="1" algn="l"/>
            <a:r>
              <a:rPr lang="fr-FR" sz="1400" dirty="0">
                <a:solidFill>
                  <a:srgbClr val="0070C0"/>
                </a:solidFill>
                <a:latin typeface="Calibri" panose="020F0502020204030204" pitchFamily="34" charset="0"/>
                <a:ea typeface="Century Gothic" charset="0"/>
                <a:cs typeface="Century Gothic" charset="0"/>
              </a:rPr>
              <a:t>1 </a:t>
            </a:r>
            <a:r>
              <a:rPr lang="fr-FR" sz="1100" i="1" dirty="0">
                <a:solidFill>
                  <a:srgbClr val="0070C0"/>
                </a:solidFill>
                <a:latin typeface="Calibri" panose="020F0502020204030204" pitchFamily="34" charset="0"/>
                <a:ea typeface="Century Gothic" charset="0"/>
                <a:cs typeface="Century Gothic" charset="0"/>
              </a:rPr>
              <a:t>(décrit une opération sur laquelle la personne est intervenue, la date et le contenu de son intervention)</a:t>
            </a:r>
            <a:endParaRPr lang="fr-FR" sz="1100" dirty="0">
              <a:solidFill>
                <a:srgbClr val="0070C0"/>
              </a:solidFill>
              <a:latin typeface="Calibri" panose="020F0502020204030204" pitchFamily="34" charset="0"/>
              <a:ea typeface="Century Gothic" charset="0"/>
              <a:cs typeface="Century Gothic" charset="0"/>
            </a:endParaRPr>
          </a:p>
          <a:p>
            <a:pPr lvl="1" algn="l"/>
            <a:r>
              <a:rPr lang="fr-FR" sz="1400" dirty="0">
                <a:solidFill>
                  <a:srgbClr val="0070C0"/>
                </a:solidFill>
                <a:latin typeface="Calibri" panose="020F0502020204030204" pitchFamily="34" charset="0"/>
                <a:ea typeface="Century Gothic" charset="0"/>
                <a:cs typeface="Century Gothic" charset="0"/>
              </a:rPr>
              <a:t>2</a:t>
            </a:r>
          </a:p>
          <a:p>
            <a:pPr lvl="1" algn="l"/>
            <a:r>
              <a:rPr lang="fr-FR" sz="1400" dirty="0">
                <a:solidFill>
                  <a:srgbClr val="0070C0"/>
                </a:solidFill>
                <a:latin typeface="Calibri" panose="020F0502020204030204" pitchFamily="34" charset="0"/>
                <a:ea typeface="Century Gothic" charset="0"/>
                <a:cs typeface="Century Gothic" charset="0"/>
              </a:rPr>
              <a:t>3</a:t>
            </a:r>
          </a:p>
          <a:p>
            <a:pPr lvl="1" algn="l"/>
            <a:r>
              <a:rPr lang="fr-FR" sz="1400" dirty="0">
                <a:solidFill>
                  <a:srgbClr val="0070C0"/>
                </a:solidFill>
                <a:latin typeface="Calibri" panose="020F0502020204030204" pitchFamily="34" charset="0"/>
                <a:ea typeface="Century Gothic" charset="0"/>
                <a:cs typeface="Century Gothic" charset="0"/>
              </a:rPr>
              <a:t>4</a:t>
            </a:r>
          </a:p>
          <a:p>
            <a:pPr lvl="1" algn="l"/>
            <a:r>
              <a:rPr lang="fr-FR" sz="1400" dirty="0">
                <a:solidFill>
                  <a:srgbClr val="0070C0"/>
                </a:solidFill>
                <a:latin typeface="Calibri" panose="020F0502020204030204" pitchFamily="34" charset="0"/>
                <a:ea typeface="Century Gothic" charset="0"/>
                <a:cs typeface="Century Gothic" charset="0"/>
              </a:rPr>
              <a:t>5</a:t>
            </a:r>
          </a:p>
          <a:p>
            <a:pPr marL="0" lvl="1" algn="l">
              <a:spcBef>
                <a:spcPts val="1000"/>
              </a:spcBef>
            </a:pPr>
            <a:r>
              <a:rPr lang="fr-FR" sz="1400" dirty="0">
                <a:latin typeface="Calibri" panose="020F0502020204030204" pitchFamily="34" charset="0"/>
                <a:ea typeface="Century Gothic" charset="0"/>
                <a:cs typeface="Century Gothic" charset="0"/>
              </a:rPr>
              <a:t>Certifications détenues (OPQTECC, l’OPQIBI, ISO 9001, certifications environnementales…) </a:t>
            </a:r>
            <a:endParaRPr lang="fr-FR" sz="1400" dirty="0">
              <a:solidFill>
                <a:srgbClr val="0070C0"/>
              </a:solidFill>
              <a:latin typeface="Calibri" panose="020F0502020204030204" pitchFamily="34" charset="0"/>
              <a:ea typeface="Century Gothic" charset="0"/>
              <a:cs typeface="Century Gothic" charset="0"/>
            </a:endParaRPr>
          </a:p>
          <a:p>
            <a:pPr lvl="1" algn="l"/>
            <a:endParaRPr lang="fr-FR" sz="1400" dirty="0">
              <a:solidFill>
                <a:srgbClr val="FF0000"/>
              </a:solidFill>
              <a:latin typeface="Calibri" panose="020F0502020204030204" pitchFamily="34" charset="0"/>
              <a:ea typeface="Century Gothic" charset="0"/>
              <a:cs typeface="Century Gothic" charset="0"/>
            </a:endParaRPr>
          </a:p>
          <a:p>
            <a:pPr lvl="1" algn="l"/>
            <a:endParaRPr lang="fr-FR" dirty="0">
              <a:solidFill>
                <a:srgbClr val="FF0000"/>
              </a:solidFill>
              <a:latin typeface="Calibri" panose="020F0502020204030204" pitchFamily="34" charset="0"/>
              <a:ea typeface="Century Gothic" charset="0"/>
              <a:cs typeface="Century Gothic" charset="0"/>
            </a:endParaRPr>
          </a:p>
        </p:txBody>
      </p:sp>
      <p:sp>
        <p:nvSpPr>
          <p:cNvPr id="17" name="Espace réservé du texte 2">
            <a:extLst>
              <a:ext uri="{FF2B5EF4-FFF2-40B4-BE49-F238E27FC236}">
                <a16:creationId xmlns:a16="http://schemas.microsoft.com/office/drawing/2014/main" id="{6B58DF1D-06C6-0582-F23D-D9A748EA27AC}"/>
              </a:ext>
            </a:extLst>
          </p:cNvPr>
          <p:cNvSpPr txBox="1">
            <a:spLocks/>
          </p:cNvSpPr>
          <p:nvPr/>
        </p:nvSpPr>
        <p:spPr>
          <a:xfrm rot="19727399">
            <a:off x="4970306" y="569871"/>
            <a:ext cx="4226197" cy="167363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3200" b="1"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fr-FR" sz="2400" b="0" dirty="0">
                <a:solidFill>
                  <a:schemeClr val="accent1">
                    <a:lumMod val="60000"/>
                    <a:lumOff val="40000"/>
                  </a:schemeClr>
                </a:solidFill>
                <a:latin typeface="Calibri" panose="020F0502020204030204" pitchFamily="34" charset="0"/>
                <a:ea typeface="Century Gothic" charset="0"/>
                <a:cs typeface="Century Gothic" charset="0"/>
              </a:rPr>
              <a:t>(Une diapositive par compétence à dupliquer)</a:t>
            </a:r>
          </a:p>
        </p:txBody>
      </p:sp>
      <p:sp>
        <p:nvSpPr>
          <p:cNvPr id="18" name="Titre 1">
            <a:extLst>
              <a:ext uri="{FF2B5EF4-FFF2-40B4-BE49-F238E27FC236}">
                <a16:creationId xmlns:a16="http://schemas.microsoft.com/office/drawing/2014/main" id="{2B2D1073-DAAE-FF65-DD5C-E7843E468EBB}"/>
              </a:ext>
            </a:extLst>
          </p:cNvPr>
          <p:cNvSpPr txBox="1">
            <a:spLocks/>
          </p:cNvSpPr>
          <p:nvPr/>
        </p:nvSpPr>
        <p:spPr>
          <a:xfrm>
            <a:off x="693376" y="1685074"/>
            <a:ext cx="6836532" cy="4312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000" b="1" dirty="0">
                <a:latin typeface="Calibri" panose="020F0502020204030204" pitchFamily="34" charset="0"/>
                <a:ea typeface="Century Gothic" charset="0"/>
                <a:cs typeface="Century Gothic" charset="0"/>
              </a:rPr>
              <a:t>Compétence :</a:t>
            </a:r>
            <a:r>
              <a:rPr lang="fr-FR" sz="2000" dirty="0">
                <a:latin typeface="Calibri" panose="020F0502020204030204" pitchFamily="34" charset="0"/>
                <a:ea typeface="Century Gothic" charset="0"/>
                <a:cs typeface="Century Gothic" charset="0"/>
              </a:rPr>
              <a:t> </a:t>
            </a:r>
            <a:r>
              <a:rPr lang="fr-FR" sz="2000" dirty="0">
                <a:solidFill>
                  <a:srgbClr val="0070C0"/>
                </a:solidFill>
                <a:latin typeface="Calibri" panose="020F0502020204030204" pitchFamily="34" charset="0"/>
                <a:ea typeface="Century Gothic" charset="0"/>
                <a:cs typeface="Century Gothic" charset="0"/>
              </a:rPr>
              <a:t>à compléter</a:t>
            </a:r>
          </a:p>
        </p:txBody>
      </p:sp>
      <p:sp>
        <p:nvSpPr>
          <p:cNvPr id="19" name="Titre 1">
            <a:extLst>
              <a:ext uri="{FF2B5EF4-FFF2-40B4-BE49-F238E27FC236}">
                <a16:creationId xmlns:a16="http://schemas.microsoft.com/office/drawing/2014/main" id="{2B2D1073-DAAE-FF65-DD5C-E7843E468EBB}"/>
              </a:ext>
            </a:extLst>
          </p:cNvPr>
          <p:cNvSpPr txBox="1">
            <a:spLocks/>
          </p:cNvSpPr>
          <p:nvPr/>
        </p:nvSpPr>
        <p:spPr>
          <a:xfrm>
            <a:off x="693376" y="2582697"/>
            <a:ext cx="6836532" cy="4312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000" dirty="0">
                <a:latin typeface="Calibri" panose="020F0502020204030204" pitchFamily="34" charset="0"/>
                <a:ea typeface="Century Gothic" charset="0"/>
                <a:cs typeface="Century Gothic" charset="0"/>
              </a:rPr>
              <a:t>Nom de la personne : </a:t>
            </a:r>
            <a:r>
              <a:rPr lang="fr-FR" sz="2000" dirty="0">
                <a:solidFill>
                  <a:srgbClr val="0070C0"/>
                </a:solidFill>
                <a:latin typeface="Calibri" panose="020F0502020204030204" pitchFamily="34" charset="0"/>
                <a:ea typeface="Century Gothic" charset="0"/>
                <a:cs typeface="Century Gothic" charset="0"/>
              </a:rPr>
              <a:t>à compléter</a:t>
            </a:r>
          </a:p>
        </p:txBody>
      </p:sp>
      <p:pic>
        <p:nvPicPr>
          <p:cNvPr id="2" name="Image 1" descr="Une image contenant Emblème, écusson, symbole, logo&#10;&#10;Description générée automatiquement">
            <a:extLst>
              <a:ext uri="{FF2B5EF4-FFF2-40B4-BE49-F238E27FC236}">
                <a16:creationId xmlns:a16="http://schemas.microsoft.com/office/drawing/2014/main" id="{DDDC2F51-821D-126B-53CF-0A1B1939E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 y="1"/>
            <a:ext cx="1324060" cy="1456466"/>
          </a:xfrm>
          <a:prstGeom prst="rect">
            <a:avLst/>
          </a:prstGeom>
        </p:spPr>
      </p:pic>
    </p:spTree>
    <p:extLst>
      <p:ext uri="{BB962C8B-B14F-4D97-AF65-F5344CB8AC3E}">
        <p14:creationId xmlns:p14="http://schemas.microsoft.com/office/powerpoint/2010/main" val="188104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81887C47-BD95-57A8-9F5F-D7A98553CD39}"/>
              </a:ext>
            </a:extLst>
          </p:cNvPr>
          <p:cNvSpPr txBox="1">
            <a:spLocks/>
          </p:cNvSpPr>
          <p:nvPr/>
        </p:nvSpPr>
        <p:spPr>
          <a:xfrm>
            <a:off x="1828667" y="335678"/>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600" dirty="0">
                <a:solidFill>
                  <a:srgbClr val="0070C0"/>
                </a:solidFill>
                <a:latin typeface="Calibri" panose="020F0502020204030204" pitchFamily="34" charset="0"/>
                <a:ea typeface="Century Gothic" charset="0"/>
                <a:cs typeface="Century Gothic" charset="0"/>
              </a:rPr>
              <a:t>« Moe – à compléter »</a:t>
            </a:r>
          </a:p>
        </p:txBody>
      </p:sp>
      <p:sp>
        <p:nvSpPr>
          <p:cNvPr id="9" name="Titre 1">
            <a:extLst>
              <a:ext uri="{FF2B5EF4-FFF2-40B4-BE49-F238E27FC236}">
                <a16:creationId xmlns:a16="http://schemas.microsoft.com/office/drawing/2014/main" id="{81887C47-BD95-57A8-9F5F-D7A98553CD39}"/>
              </a:ext>
            </a:extLst>
          </p:cNvPr>
          <p:cNvSpPr txBox="1">
            <a:spLocks/>
          </p:cNvSpPr>
          <p:nvPr/>
        </p:nvSpPr>
        <p:spPr>
          <a:xfrm>
            <a:off x="1828667" y="688459"/>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900" dirty="0">
                <a:solidFill>
                  <a:schemeClr val="bg1">
                    <a:lumMod val="50000"/>
                  </a:schemeClr>
                </a:solidFill>
                <a:latin typeface="Calibri" panose="020F0502020204030204" pitchFamily="34" charset="0"/>
                <a:ea typeface="Century Gothic" charset="0"/>
                <a:cs typeface="Century Gothic" charset="0"/>
              </a:rPr>
              <a:t>Titre d’études Architecte Diplômé d’Etat </a:t>
            </a:r>
          </a:p>
        </p:txBody>
      </p:sp>
      <p:sp>
        <p:nvSpPr>
          <p:cNvPr id="10"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a:solidFill>
                  <a:srgbClr val="0070C0"/>
                </a:solidFill>
              </a:rPr>
              <a:t>« Moe – à compléter »</a:t>
            </a:r>
            <a:endParaRPr lang="fr-FR" dirty="0">
              <a:solidFill>
                <a:srgbClr val="0070C0"/>
              </a:solidFill>
            </a:endParaRPr>
          </a:p>
        </p:txBody>
      </p:sp>
      <p:sp>
        <p:nvSpPr>
          <p:cNvPr id="12" name="Espace réservé du contenu 2">
            <a:extLst>
              <a:ext uri="{FF2B5EF4-FFF2-40B4-BE49-F238E27FC236}">
                <a16:creationId xmlns:a16="http://schemas.microsoft.com/office/drawing/2014/main" id="{E1B9A708-4A28-4D93-EB68-106FBC63D9D7}"/>
              </a:ext>
            </a:extLst>
          </p:cNvPr>
          <p:cNvSpPr txBox="1">
            <a:spLocks/>
          </p:cNvSpPr>
          <p:nvPr/>
        </p:nvSpPr>
        <p:spPr>
          <a:xfrm>
            <a:off x="1031846" y="1451402"/>
            <a:ext cx="7348756" cy="48797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fr-FR" sz="1400" dirty="0">
                <a:solidFill>
                  <a:srgbClr val="0070C0"/>
                </a:solidFill>
                <a:latin typeface="Calibri" panose="020F0502020204030204" pitchFamily="34" charset="0"/>
                <a:ea typeface="Century Gothic" charset="0"/>
                <a:cs typeface="Century Gothic" charset="0"/>
              </a:rPr>
              <a:t>(Architecte ADE ou DPLG ou équivalence) :</a:t>
            </a:r>
          </a:p>
          <a:p>
            <a:pPr lvl="1" algn="l"/>
            <a:endParaRPr lang="fr-FR" dirty="0">
              <a:solidFill>
                <a:srgbClr val="0070C0"/>
              </a:solidFill>
              <a:latin typeface="Calibri" panose="020F0502020204030204" pitchFamily="34" charset="0"/>
              <a:ea typeface="Century Gothic" charset="0"/>
              <a:cs typeface="Century Gothic"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1789986604"/>
              </p:ext>
            </p:extLst>
          </p:nvPr>
        </p:nvGraphicFramePr>
        <p:xfrm>
          <a:off x="1524000" y="1397000"/>
          <a:ext cx="6512653" cy="4802464"/>
        </p:xfrm>
        <a:graphic>
          <a:graphicData uri="http://schemas.openxmlformats.org/drawingml/2006/table">
            <a:tbl>
              <a:tblPr firstRow="1" bandRow="1">
                <a:tableStyleId>{5C22544A-7EE6-4342-B048-85BDC9FD1C3A}</a:tableStyleId>
              </a:tblPr>
              <a:tblGrid>
                <a:gridCol w="6512653">
                  <a:extLst>
                    <a:ext uri="{9D8B030D-6E8A-4147-A177-3AD203B41FA5}">
                      <a16:colId xmlns:a16="http://schemas.microsoft.com/office/drawing/2014/main" val="230851185"/>
                    </a:ext>
                  </a:extLst>
                </a:gridCol>
              </a:tblGrid>
              <a:tr h="4802464">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9889406"/>
                  </a:ext>
                </a:extLst>
              </a:tr>
            </a:tbl>
          </a:graphicData>
        </a:graphic>
      </p:graphicFrame>
      <p:pic>
        <p:nvPicPr>
          <p:cNvPr id="2" name="Image 1" descr="Une image contenant Emblème, écusson, symbole, logo&#10;&#10;Description générée automatiquement">
            <a:extLst>
              <a:ext uri="{FF2B5EF4-FFF2-40B4-BE49-F238E27FC236}">
                <a16:creationId xmlns:a16="http://schemas.microsoft.com/office/drawing/2014/main" id="{7C540186-72B1-B26E-F946-3C617A83C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 y="1"/>
            <a:ext cx="1324060" cy="1456466"/>
          </a:xfrm>
          <a:prstGeom prst="rect">
            <a:avLst/>
          </a:prstGeom>
        </p:spPr>
      </p:pic>
    </p:spTree>
    <p:extLst>
      <p:ext uri="{BB962C8B-B14F-4D97-AF65-F5344CB8AC3E}">
        <p14:creationId xmlns:p14="http://schemas.microsoft.com/office/powerpoint/2010/main" val="133167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81887C47-BD95-57A8-9F5F-D7A98553CD39}"/>
              </a:ext>
            </a:extLst>
          </p:cNvPr>
          <p:cNvSpPr txBox="1">
            <a:spLocks/>
          </p:cNvSpPr>
          <p:nvPr/>
        </p:nvSpPr>
        <p:spPr>
          <a:xfrm>
            <a:off x="1828667" y="335678"/>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600" dirty="0">
                <a:solidFill>
                  <a:srgbClr val="0070C0"/>
                </a:solidFill>
                <a:latin typeface="Calibri" panose="020F0502020204030204" pitchFamily="34" charset="0"/>
                <a:ea typeface="Century Gothic" charset="0"/>
                <a:cs typeface="Century Gothic" charset="0"/>
              </a:rPr>
              <a:t>« Moe – à compléter »</a:t>
            </a:r>
          </a:p>
        </p:txBody>
      </p:sp>
      <p:sp>
        <p:nvSpPr>
          <p:cNvPr id="9" name="Titre 1">
            <a:extLst>
              <a:ext uri="{FF2B5EF4-FFF2-40B4-BE49-F238E27FC236}">
                <a16:creationId xmlns:a16="http://schemas.microsoft.com/office/drawing/2014/main" id="{81887C47-BD95-57A8-9F5F-D7A98553CD39}"/>
              </a:ext>
            </a:extLst>
          </p:cNvPr>
          <p:cNvSpPr txBox="1">
            <a:spLocks/>
          </p:cNvSpPr>
          <p:nvPr/>
        </p:nvSpPr>
        <p:spPr>
          <a:xfrm>
            <a:off x="1828667" y="688459"/>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900" dirty="0">
                <a:solidFill>
                  <a:schemeClr val="bg1">
                    <a:lumMod val="50000"/>
                  </a:schemeClr>
                </a:solidFill>
                <a:latin typeface="Calibri" panose="020F0502020204030204" pitchFamily="34" charset="0"/>
                <a:ea typeface="Century Gothic" charset="0"/>
                <a:cs typeface="Century Gothic" charset="0"/>
              </a:rPr>
              <a:t>Matériels et logiciels </a:t>
            </a:r>
          </a:p>
        </p:txBody>
      </p:sp>
      <p:sp>
        <p:nvSpPr>
          <p:cNvPr id="10"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a:solidFill>
                  <a:srgbClr val="0070C0"/>
                </a:solidFill>
              </a:rPr>
              <a:t>« Moe – à compléter »</a:t>
            </a:r>
            <a:endParaRPr lang="fr-FR" dirty="0">
              <a:solidFill>
                <a:srgbClr val="0070C0"/>
              </a:solidFill>
            </a:endParaRPr>
          </a:p>
        </p:txBody>
      </p:sp>
      <p:sp>
        <p:nvSpPr>
          <p:cNvPr id="12" name="Espace réservé du contenu 2">
            <a:extLst>
              <a:ext uri="{FF2B5EF4-FFF2-40B4-BE49-F238E27FC236}">
                <a16:creationId xmlns:a16="http://schemas.microsoft.com/office/drawing/2014/main" id="{E1B9A708-4A28-4D93-EB68-106FBC63D9D7}"/>
              </a:ext>
            </a:extLst>
          </p:cNvPr>
          <p:cNvSpPr txBox="1">
            <a:spLocks/>
          </p:cNvSpPr>
          <p:nvPr/>
        </p:nvSpPr>
        <p:spPr>
          <a:xfrm>
            <a:off x="691978" y="2030136"/>
            <a:ext cx="7994822" cy="43010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400" dirty="0">
                <a:latin typeface="Calibri" panose="020F0502020204030204" pitchFamily="34" charset="0"/>
                <a:ea typeface="Century Gothic" charset="0"/>
                <a:cs typeface="Century Gothic" charset="0"/>
              </a:rPr>
              <a:t>Matériels / Matériels informatiques : </a:t>
            </a:r>
            <a:endParaRPr lang="fr-FR" sz="1400" dirty="0">
              <a:solidFill>
                <a:srgbClr val="0070C0"/>
              </a:solidFill>
              <a:latin typeface="Calibri" panose="020F0502020204030204" pitchFamily="34" charset="0"/>
              <a:ea typeface="Century Gothic" charset="0"/>
              <a:cs typeface="Century Gothic" charset="0"/>
            </a:endParaRPr>
          </a:p>
          <a:p>
            <a:pPr algn="l"/>
            <a:r>
              <a:rPr lang="fr-FR" sz="1400" i="1" dirty="0">
                <a:solidFill>
                  <a:srgbClr val="0070C0"/>
                </a:solidFill>
                <a:latin typeface="Calibri" panose="020F0502020204030204" pitchFamily="34" charset="0"/>
                <a:ea typeface="Century Gothic" charset="0"/>
                <a:cs typeface="Century Gothic" charset="0"/>
              </a:rPr>
              <a:t>	- </a:t>
            </a:r>
            <a:r>
              <a:rPr lang="fr-FR" sz="1100" i="1" dirty="0">
                <a:solidFill>
                  <a:srgbClr val="0070C0"/>
                </a:solidFill>
                <a:latin typeface="Calibri" panose="020F0502020204030204" pitchFamily="34" charset="0"/>
                <a:ea typeface="Century Gothic" charset="0"/>
                <a:cs typeface="Century Gothic" charset="0"/>
              </a:rPr>
              <a:t>à compléter</a:t>
            </a:r>
            <a:endParaRPr lang="fr-FR" sz="1400" dirty="0">
              <a:solidFill>
                <a:srgbClr val="0070C0"/>
              </a:solidFill>
              <a:latin typeface="Calibri" panose="020F0502020204030204" pitchFamily="34" charset="0"/>
              <a:ea typeface="Century Gothic" charset="0"/>
              <a:cs typeface="Century Gothic" charset="0"/>
            </a:endParaRPr>
          </a:p>
          <a:p>
            <a:pPr lvl="1" algn="l"/>
            <a:endParaRPr lang="fr-FR" sz="1400" dirty="0">
              <a:solidFill>
                <a:srgbClr val="FF0000"/>
              </a:solidFill>
              <a:latin typeface="Calibri" panose="020F0502020204030204" pitchFamily="34" charset="0"/>
              <a:ea typeface="Century Gothic" charset="0"/>
              <a:cs typeface="Century Gothic" charset="0"/>
            </a:endParaRPr>
          </a:p>
          <a:p>
            <a:pPr lvl="1" algn="l"/>
            <a:endParaRPr lang="fr-FR" sz="1400" dirty="0">
              <a:solidFill>
                <a:srgbClr val="FF0000"/>
              </a:solidFill>
              <a:latin typeface="Calibri" panose="020F0502020204030204" pitchFamily="34" charset="0"/>
              <a:ea typeface="Century Gothic" charset="0"/>
              <a:cs typeface="Century Gothic" charset="0"/>
            </a:endParaRPr>
          </a:p>
          <a:p>
            <a:pPr lvl="1" algn="l"/>
            <a:endParaRPr lang="fr-FR" sz="1400" dirty="0">
              <a:solidFill>
                <a:srgbClr val="FF0000"/>
              </a:solidFill>
              <a:latin typeface="Calibri" panose="020F0502020204030204" pitchFamily="34" charset="0"/>
              <a:ea typeface="Century Gothic" charset="0"/>
              <a:cs typeface="Century Gothic" charset="0"/>
            </a:endParaRPr>
          </a:p>
          <a:p>
            <a:pPr lvl="1" algn="l"/>
            <a:endParaRPr lang="fr-FR" sz="1400" dirty="0">
              <a:solidFill>
                <a:srgbClr val="FF0000"/>
              </a:solidFill>
              <a:latin typeface="Calibri" panose="020F0502020204030204" pitchFamily="34" charset="0"/>
              <a:ea typeface="Century Gothic" charset="0"/>
              <a:cs typeface="Century Gothic" charset="0"/>
            </a:endParaRPr>
          </a:p>
          <a:p>
            <a:pPr algn="l"/>
            <a:r>
              <a:rPr lang="fr-FR" sz="1400" dirty="0">
                <a:latin typeface="Calibri" panose="020F0502020204030204" pitchFamily="34" charset="0"/>
                <a:ea typeface="Century Gothic" charset="0"/>
                <a:cs typeface="Century Gothic" charset="0"/>
              </a:rPr>
              <a:t>Logiciels : </a:t>
            </a:r>
            <a:endParaRPr lang="fr-FR" sz="1400" dirty="0">
              <a:solidFill>
                <a:srgbClr val="0070C0"/>
              </a:solidFill>
              <a:latin typeface="Calibri" panose="020F0502020204030204" pitchFamily="34" charset="0"/>
              <a:ea typeface="Century Gothic" charset="0"/>
              <a:cs typeface="Century Gothic" charset="0"/>
            </a:endParaRPr>
          </a:p>
          <a:p>
            <a:pPr algn="l"/>
            <a:r>
              <a:rPr lang="fr-FR" sz="1400" i="1" dirty="0">
                <a:solidFill>
                  <a:srgbClr val="0070C0"/>
                </a:solidFill>
                <a:latin typeface="Calibri" panose="020F0502020204030204" pitchFamily="34" charset="0"/>
                <a:ea typeface="Century Gothic" charset="0"/>
                <a:cs typeface="Century Gothic" charset="0"/>
              </a:rPr>
              <a:t>	- </a:t>
            </a:r>
            <a:r>
              <a:rPr lang="fr-FR" sz="1100" i="1" dirty="0">
                <a:solidFill>
                  <a:srgbClr val="0070C0"/>
                </a:solidFill>
                <a:latin typeface="Calibri" panose="020F0502020204030204" pitchFamily="34" charset="0"/>
                <a:ea typeface="Century Gothic" charset="0"/>
                <a:cs typeface="Century Gothic" charset="0"/>
              </a:rPr>
              <a:t>à compléter</a:t>
            </a:r>
            <a:endParaRPr lang="fr-FR" sz="1400" dirty="0">
              <a:solidFill>
                <a:srgbClr val="0070C0"/>
              </a:solidFill>
              <a:latin typeface="Calibri" panose="020F0502020204030204" pitchFamily="34" charset="0"/>
              <a:ea typeface="Century Gothic" charset="0"/>
              <a:cs typeface="Century Gothic" charset="0"/>
            </a:endParaRPr>
          </a:p>
          <a:p>
            <a:pPr lvl="1" algn="l"/>
            <a:endParaRPr lang="fr-FR" sz="1400" dirty="0">
              <a:solidFill>
                <a:srgbClr val="FF0000"/>
              </a:solidFill>
              <a:latin typeface="Calibri" panose="020F0502020204030204" pitchFamily="34" charset="0"/>
              <a:ea typeface="Century Gothic" charset="0"/>
              <a:cs typeface="Century Gothic" charset="0"/>
            </a:endParaRPr>
          </a:p>
          <a:p>
            <a:pPr lvl="1" algn="l"/>
            <a:endParaRPr lang="fr-FR" dirty="0">
              <a:solidFill>
                <a:srgbClr val="FF0000"/>
              </a:solidFill>
              <a:latin typeface="Calibri" panose="020F0502020204030204" pitchFamily="34" charset="0"/>
              <a:ea typeface="Century Gothic" charset="0"/>
              <a:cs typeface="Century Gothic" charset="0"/>
            </a:endParaRPr>
          </a:p>
        </p:txBody>
      </p:sp>
      <p:sp>
        <p:nvSpPr>
          <p:cNvPr id="13" name="Espace réservé du texte 2">
            <a:extLst>
              <a:ext uri="{FF2B5EF4-FFF2-40B4-BE49-F238E27FC236}">
                <a16:creationId xmlns:a16="http://schemas.microsoft.com/office/drawing/2014/main" id="{6B58DF1D-06C6-0582-F23D-D9A748EA27AC}"/>
              </a:ext>
            </a:extLst>
          </p:cNvPr>
          <p:cNvSpPr txBox="1">
            <a:spLocks/>
          </p:cNvSpPr>
          <p:nvPr/>
        </p:nvSpPr>
        <p:spPr>
          <a:xfrm rot="19727399">
            <a:off x="4970306" y="569871"/>
            <a:ext cx="4226197" cy="167363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3200" b="1"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fr-FR" sz="2400" b="0" dirty="0">
                <a:solidFill>
                  <a:schemeClr val="accent1">
                    <a:lumMod val="60000"/>
                    <a:lumOff val="40000"/>
                  </a:schemeClr>
                </a:solidFill>
                <a:latin typeface="Calibri" panose="020F0502020204030204" pitchFamily="34" charset="0"/>
                <a:ea typeface="Century Gothic" charset="0"/>
                <a:cs typeface="Century Gothic" charset="0"/>
              </a:rPr>
              <a:t>(En cas de groupement, réaliser une diapositive par opérateur)</a:t>
            </a:r>
          </a:p>
        </p:txBody>
      </p:sp>
      <p:pic>
        <p:nvPicPr>
          <p:cNvPr id="2" name="Image 1" descr="Une image contenant Emblème, écusson, symbole, logo&#10;&#10;Description générée automatiquement">
            <a:extLst>
              <a:ext uri="{FF2B5EF4-FFF2-40B4-BE49-F238E27FC236}">
                <a16:creationId xmlns:a16="http://schemas.microsoft.com/office/drawing/2014/main" id="{E719B704-E7D3-D6B4-81E5-517C04715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 y="1"/>
            <a:ext cx="1324060" cy="1456466"/>
          </a:xfrm>
          <a:prstGeom prst="rect">
            <a:avLst/>
          </a:prstGeom>
        </p:spPr>
      </p:pic>
    </p:spTree>
    <p:extLst>
      <p:ext uri="{BB962C8B-B14F-4D97-AF65-F5344CB8AC3E}">
        <p14:creationId xmlns:p14="http://schemas.microsoft.com/office/powerpoint/2010/main" val="179270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5A8BF0D8-4C6C-24AA-C91B-388385BAC53B}"/>
              </a:ext>
            </a:extLst>
          </p:cNvPr>
          <p:cNvSpPr txBox="1">
            <a:spLocks/>
          </p:cNvSpPr>
          <p:nvPr/>
        </p:nvSpPr>
        <p:spPr>
          <a:xfrm>
            <a:off x="737247" y="1719744"/>
            <a:ext cx="4105261" cy="2088858"/>
          </a:xfrm>
          <a:prstGeom prst="rect">
            <a:avLst/>
          </a:prstGeom>
          <a:ln w="3175" cmpd="sng">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sz="1200" i="1" dirty="0">
              <a:solidFill>
                <a:schemeClr val="bg1">
                  <a:lumMod val="65000"/>
                </a:schemeClr>
              </a:solidFill>
            </a:endParaRPr>
          </a:p>
          <a:p>
            <a:endParaRPr lang="fr-FR" sz="1200" i="1" dirty="0">
              <a:solidFill>
                <a:schemeClr val="bg1">
                  <a:lumMod val="65000"/>
                </a:schemeClr>
              </a:solidFill>
            </a:endParaRPr>
          </a:p>
          <a:p>
            <a:endParaRPr lang="fr-FR" sz="1200" i="1" dirty="0">
              <a:solidFill>
                <a:schemeClr val="bg1">
                  <a:lumMod val="65000"/>
                </a:schemeClr>
              </a:solidFill>
            </a:endParaRPr>
          </a:p>
          <a:p>
            <a:r>
              <a:rPr lang="fr-FR" sz="1200" i="1" dirty="0">
                <a:solidFill>
                  <a:schemeClr val="bg1">
                    <a:lumMod val="65000"/>
                  </a:schemeClr>
                </a:solidFill>
              </a:rPr>
              <a:t>Photographie(s) de l’opération en cours ou réalisée</a:t>
            </a:r>
          </a:p>
        </p:txBody>
      </p:sp>
      <p:sp>
        <p:nvSpPr>
          <p:cNvPr id="9" name="Espace réservé du contenu 3">
            <a:extLst>
              <a:ext uri="{FF2B5EF4-FFF2-40B4-BE49-F238E27FC236}">
                <a16:creationId xmlns:a16="http://schemas.microsoft.com/office/drawing/2014/main" id="{ED8EC0A0-3E0A-9721-B68E-C632A8287C35}"/>
              </a:ext>
            </a:extLst>
          </p:cNvPr>
          <p:cNvSpPr txBox="1">
            <a:spLocks/>
          </p:cNvSpPr>
          <p:nvPr/>
        </p:nvSpPr>
        <p:spPr>
          <a:xfrm>
            <a:off x="737247" y="4063003"/>
            <a:ext cx="4105261" cy="2268181"/>
          </a:xfrm>
          <a:prstGeom prst="rect">
            <a:avLst/>
          </a:prstGeom>
          <a:ln w="3175" cmpd="sng">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marL="0" indent="0">
              <a:lnSpc>
                <a:spcPct val="80000"/>
              </a:lnSpc>
              <a:buNone/>
            </a:pPr>
            <a:r>
              <a:rPr lang="fr-FR" sz="800" dirty="0">
                <a:latin typeface="Calibri" panose="020F0502020204030204" pitchFamily="34" charset="0"/>
                <a:ea typeface="Century Gothic" charset="0"/>
                <a:cs typeface="Century Gothic" charset="0"/>
              </a:rPr>
              <a:t>Type de procédure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Type de marché</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Mission de la Moe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Montant de la mission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 € HT</a:t>
            </a:r>
            <a:endParaRPr lang="fr-FR" sz="800" dirty="0">
              <a:solidFill>
                <a:srgbClr val="FF0000"/>
              </a:solidFill>
              <a:latin typeface="Calibri" panose="020F0502020204030204" pitchFamily="34" charset="0"/>
              <a:ea typeface="Century Gothic" charset="0"/>
              <a:cs typeface="Century Gothic" charset="0"/>
            </a:endParaRPr>
          </a:p>
          <a:p>
            <a:pPr>
              <a:lnSpc>
                <a:spcPct val="80000"/>
              </a:lnSpc>
            </a:pPr>
            <a:r>
              <a:rPr lang="fr-FR" sz="800" dirty="0">
                <a:latin typeface="Calibri" panose="020F0502020204030204" pitchFamily="34" charset="0"/>
                <a:ea typeface="Century Gothic" charset="0"/>
                <a:cs typeface="Century Gothic" charset="0"/>
              </a:rPr>
              <a:t>Prestations réalisées</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endParaRPr lang="fr-FR" sz="1000" dirty="0">
              <a:latin typeface="Century Gothic" charset="0"/>
              <a:ea typeface="Century Gothic" charset="0"/>
              <a:cs typeface="Century Gothic" charset="0"/>
            </a:endParaRPr>
          </a:p>
        </p:txBody>
      </p:sp>
      <p:sp>
        <p:nvSpPr>
          <p:cNvPr id="10" name="Espace réservé du contenu 7">
            <a:extLst>
              <a:ext uri="{FF2B5EF4-FFF2-40B4-BE49-F238E27FC236}">
                <a16:creationId xmlns:a16="http://schemas.microsoft.com/office/drawing/2014/main" id="{6AE687D5-C57C-627F-2FCF-1959EDAE1738}"/>
              </a:ext>
            </a:extLst>
          </p:cNvPr>
          <p:cNvSpPr txBox="1">
            <a:spLocks/>
          </p:cNvSpPr>
          <p:nvPr/>
        </p:nvSpPr>
        <p:spPr>
          <a:xfrm>
            <a:off x="7331979" y="274638"/>
            <a:ext cx="1354822" cy="1107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b="1" dirty="0">
                <a:solidFill>
                  <a:srgbClr val="009051"/>
                </a:solidFill>
                <a:latin typeface="Calibri" panose="020F0502020204030204" pitchFamily="34" charset="0"/>
                <a:ea typeface="Century Gothic" charset="0"/>
                <a:cs typeface="Century Gothic" charset="0"/>
              </a:rPr>
              <a:t>1/5</a:t>
            </a:r>
          </a:p>
        </p:txBody>
      </p:sp>
      <p:sp>
        <p:nvSpPr>
          <p:cNvPr id="13" name="Titre 1">
            <a:extLst>
              <a:ext uri="{FF2B5EF4-FFF2-40B4-BE49-F238E27FC236}">
                <a16:creationId xmlns:a16="http://schemas.microsoft.com/office/drawing/2014/main" id="{81887C47-BD95-57A8-9F5F-D7A98553CD39}"/>
              </a:ext>
            </a:extLst>
          </p:cNvPr>
          <p:cNvSpPr txBox="1">
            <a:spLocks/>
          </p:cNvSpPr>
          <p:nvPr/>
        </p:nvSpPr>
        <p:spPr>
          <a:xfrm>
            <a:off x="1828667" y="335678"/>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600" dirty="0">
                <a:solidFill>
                  <a:srgbClr val="0070C0"/>
                </a:solidFill>
                <a:latin typeface="Calibri" panose="020F0502020204030204" pitchFamily="34" charset="0"/>
                <a:ea typeface="Century Gothic" charset="0"/>
                <a:cs typeface="Century Gothic" charset="0"/>
              </a:rPr>
              <a:t>« Moe – à compléter »</a:t>
            </a:r>
          </a:p>
        </p:txBody>
      </p:sp>
      <p:sp>
        <p:nvSpPr>
          <p:cNvPr id="14" name="Titre 1">
            <a:extLst>
              <a:ext uri="{FF2B5EF4-FFF2-40B4-BE49-F238E27FC236}">
                <a16:creationId xmlns:a16="http://schemas.microsoft.com/office/drawing/2014/main" id="{81887C47-BD95-57A8-9F5F-D7A98553CD39}"/>
              </a:ext>
            </a:extLst>
          </p:cNvPr>
          <p:cNvSpPr txBox="1">
            <a:spLocks/>
          </p:cNvSpPr>
          <p:nvPr/>
        </p:nvSpPr>
        <p:spPr>
          <a:xfrm>
            <a:off x="1828667" y="604569"/>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900" dirty="0">
                <a:solidFill>
                  <a:schemeClr val="bg1">
                    <a:lumMod val="50000"/>
                  </a:schemeClr>
                </a:solidFill>
                <a:latin typeface="Calibri" panose="020F0502020204030204" pitchFamily="34" charset="0"/>
                <a:ea typeface="Century Gothic" charset="0"/>
                <a:cs typeface="Century Gothic" charset="0"/>
              </a:rPr>
              <a:t>Référence</a:t>
            </a:r>
          </a:p>
        </p:txBody>
      </p:sp>
      <p:sp>
        <p:nvSpPr>
          <p:cNvPr id="16"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a:solidFill>
                  <a:srgbClr val="0070C0"/>
                </a:solidFill>
              </a:rPr>
              <a:t>« Moe – à compléter »</a:t>
            </a:r>
            <a:endParaRPr lang="fr-FR" dirty="0">
              <a:solidFill>
                <a:srgbClr val="0070C0"/>
              </a:solidFill>
            </a:endParaRPr>
          </a:p>
        </p:txBody>
      </p:sp>
      <p:sp>
        <p:nvSpPr>
          <p:cNvPr id="17" name="Titre 1">
            <a:extLst>
              <a:ext uri="{FF2B5EF4-FFF2-40B4-BE49-F238E27FC236}">
                <a16:creationId xmlns:a16="http://schemas.microsoft.com/office/drawing/2014/main" id="{2B2D1073-DAAE-FF65-DD5C-E7843E468EBB}"/>
              </a:ext>
            </a:extLst>
          </p:cNvPr>
          <p:cNvSpPr txBox="1">
            <a:spLocks/>
          </p:cNvSpPr>
          <p:nvPr/>
        </p:nvSpPr>
        <p:spPr>
          <a:xfrm>
            <a:off x="691978" y="1203939"/>
            <a:ext cx="6836532" cy="4312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dirty="0">
                <a:solidFill>
                  <a:srgbClr val="0070C0"/>
                </a:solidFill>
                <a:latin typeface="Calibri" panose="020F0502020204030204" pitchFamily="34" charset="0"/>
                <a:ea typeface="Century Gothic" charset="0"/>
                <a:cs typeface="Century Gothic" charset="0"/>
              </a:rPr>
              <a:t>« Nom de l’opération »</a:t>
            </a:r>
          </a:p>
        </p:txBody>
      </p:sp>
      <p:sp>
        <p:nvSpPr>
          <p:cNvPr id="18" name="Espace réservé du contenu 3">
            <a:extLst>
              <a:ext uri="{FF2B5EF4-FFF2-40B4-BE49-F238E27FC236}">
                <a16:creationId xmlns:a16="http://schemas.microsoft.com/office/drawing/2014/main" id="{ED8EC0A0-3E0A-9721-B68E-C632A8287C35}"/>
              </a:ext>
            </a:extLst>
          </p:cNvPr>
          <p:cNvSpPr txBox="1">
            <a:spLocks/>
          </p:cNvSpPr>
          <p:nvPr/>
        </p:nvSpPr>
        <p:spPr>
          <a:xfrm>
            <a:off x="5125673" y="1719743"/>
            <a:ext cx="3839859" cy="4611441"/>
          </a:xfrm>
          <a:prstGeom prst="rect">
            <a:avLst/>
          </a:prstGeom>
          <a:ln w="3175" cmpd="sng">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fr-FR" sz="800" dirty="0">
              <a:latin typeface="Calibri" panose="020F0502020204030204" pitchFamily="34" charset="0"/>
              <a:ea typeface="Century Gothic" charset="0"/>
              <a:cs typeface="Century Gothic" charset="0"/>
            </a:endParaRPr>
          </a:p>
          <a:p>
            <a:pPr marL="0"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a:lnSpc>
                <a:spcPct val="80000"/>
              </a:lnSpc>
            </a:pPr>
            <a:r>
              <a:rPr lang="fr-FR" sz="800" dirty="0">
                <a:latin typeface="Calibri" panose="020F0502020204030204" pitchFamily="34" charset="0"/>
                <a:ea typeface="Century Gothic" charset="0"/>
                <a:cs typeface="Century Gothic" charset="0"/>
              </a:rPr>
              <a:t>Lieu d’exécution</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Date de début et date de fin des travaux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XX/XX/XXXX   -   XX/XX/XXXX</a:t>
            </a:r>
          </a:p>
          <a:p>
            <a:pPr>
              <a:lnSpc>
                <a:spcPct val="80000"/>
              </a:lnSpc>
            </a:pPr>
            <a:r>
              <a:rPr lang="fr-FR" sz="800" dirty="0">
                <a:latin typeface="Calibri" panose="020F0502020204030204" pitchFamily="34" charset="0"/>
                <a:ea typeface="Century Gothic" charset="0"/>
                <a:cs typeface="Century Gothic" charset="0"/>
              </a:rPr>
              <a:t>Nature des travaux (neuf / réhabilitation / restructuration)</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Site vide / occupé / opération tiroir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Montant des travaux</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 € HT </a:t>
            </a:r>
          </a:p>
          <a:p>
            <a:pPr marL="228600" lvl="1">
              <a:lnSpc>
                <a:spcPct val="80000"/>
              </a:lnSpc>
              <a:spcBef>
                <a:spcPts val="1000"/>
              </a:spcBef>
            </a:pPr>
            <a:r>
              <a:rPr lang="fr-FR" sz="800" dirty="0">
                <a:latin typeface="Calibri" panose="020F0502020204030204" pitchFamily="34" charset="0"/>
                <a:ea typeface="Century Gothic" charset="0"/>
                <a:cs typeface="Century Gothic" charset="0"/>
              </a:rPr>
              <a:t>Nombre d’avenants imputables à la Moe signés</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Performance énergétique et/ou Consommation énergétique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Nom du maître d’ouvrage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Référent chez le maître d’ouvrage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 dont n° de téléphone / adresse mail)</a:t>
            </a: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a:lnSpc>
                <a:spcPct val="80000"/>
              </a:lnSpc>
            </a:pPr>
            <a:r>
              <a:rPr lang="fr-FR" sz="800" dirty="0">
                <a:latin typeface="Calibri" panose="020F0502020204030204" pitchFamily="34" charset="0"/>
                <a:ea typeface="Century Gothic" charset="0"/>
                <a:cs typeface="Century Gothic" charset="0"/>
              </a:rPr>
              <a:t>Autres informations éventuelles</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marL="0"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marL="0" indent="0">
              <a:buNone/>
            </a:pPr>
            <a:endParaRPr lang="fr-FR" sz="1000" dirty="0">
              <a:latin typeface="Century Gothic" charset="0"/>
              <a:ea typeface="Century Gothic" charset="0"/>
              <a:cs typeface="Century Gothic" charset="0"/>
            </a:endParaRPr>
          </a:p>
        </p:txBody>
      </p:sp>
      <p:pic>
        <p:nvPicPr>
          <p:cNvPr id="2" name="Image 1" descr="Une image contenant Emblème, écusson, symbole, logo&#10;&#10;Description générée automatiquement">
            <a:extLst>
              <a:ext uri="{FF2B5EF4-FFF2-40B4-BE49-F238E27FC236}">
                <a16:creationId xmlns:a16="http://schemas.microsoft.com/office/drawing/2014/main" id="{277EDE42-70F6-1AA4-2CB3-5784DCA6D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 y="1"/>
            <a:ext cx="1225168" cy="1347685"/>
          </a:xfrm>
          <a:prstGeom prst="rect">
            <a:avLst/>
          </a:prstGeom>
        </p:spPr>
      </p:pic>
    </p:spTree>
    <p:extLst>
      <p:ext uri="{BB962C8B-B14F-4D97-AF65-F5344CB8AC3E}">
        <p14:creationId xmlns:p14="http://schemas.microsoft.com/office/powerpoint/2010/main" val="364217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5A8BF0D8-4C6C-24AA-C91B-388385BAC53B}"/>
              </a:ext>
            </a:extLst>
          </p:cNvPr>
          <p:cNvSpPr txBox="1">
            <a:spLocks/>
          </p:cNvSpPr>
          <p:nvPr/>
        </p:nvSpPr>
        <p:spPr>
          <a:xfrm>
            <a:off x="737247" y="1719744"/>
            <a:ext cx="4105261" cy="2088858"/>
          </a:xfrm>
          <a:prstGeom prst="rect">
            <a:avLst/>
          </a:prstGeom>
          <a:ln w="3175" cmpd="sng">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sz="1200" i="1" dirty="0">
              <a:solidFill>
                <a:schemeClr val="bg1">
                  <a:lumMod val="65000"/>
                </a:schemeClr>
              </a:solidFill>
            </a:endParaRPr>
          </a:p>
          <a:p>
            <a:endParaRPr lang="fr-FR" sz="1200" i="1" dirty="0">
              <a:solidFill>
                <a:schemeClr val="bg1">
                  <a:lumMod val="65000"/>
                </a:schemeClr>
              </a:solidFill>
            </a:endParaRPr>
          </a:p>
          <a:p>
            <a:endParaRPr lang="fr-FR" sz="1200" i="1" dirty="0">
              <a:solidFill>
                <a:schemeClr val="bg1">
                  <a:lumMod val="65000"/>
                </a:schemeClr>
              </a:solidFill>
            </a:endParaRPr>
          </a:p>
          <a:p>
            <a:r>
              <a:rPr lang="fr-FR" sz="1200" i="1" dirty="0">
                <a:solidFill>
                  <a:schemeClr val="bg1">
                    <a:lumMod val="65000"/>
                  </a:schemeClr>
                </a:solidFill>
              </a:rPr>
              <a:t>Photographie(s) de l’opération en cours ou réalisée</a:t>
            </a:r>
          </a:p>
        </p:txBody>
      </p:sp>
      <p:sp>
        <p:nvSpPr>
          <p:cNvPr id="9" name="Espace réservé du contenu 3">
            <a:extLst>
              <a:ext uri="{FF2B5EF4-FFF2-40B4-BE49-F238E27FC236}">
                <a16:creationId xmlns:a16="http://schemas.microsoft.com/office/drawing/2014/main" id="{ED8EC0A0-3E0A-9721-B68E-C632A8287C35}"/>
              </a:ext>
            </a:extLst>
          </p:cNvPr>
          <p:cNvSpPr txBox="1">
            <a:spLocks/>
          </p:cNvSpPr>
          <p:nvPr/>
        </p:nvSpPr>
        <p:spPr>
          <a:xfrm>
            <a:off x="737247" y="4063003"/>
            <a:ext cx="4105261" cy="2268181"/>
          </a:xfrm>
          <a:prstGeom prst="rect">
            <a:avLst/>
          </a:prstGeom>
          <a:ln w="3175" cmpd="sng">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marL="0" indent="0">
              <a:lnSpc>
                <a:spcPct val="80000"/>
              </a:lnSpc>
              <a:buNone/>
            </a:pPr>
            <a:r>
              <a:rPr lang="fr-FR" sz="800" dirty="0">
                <a:latin typeface="Calibri" panose="020F0502020204030204" pitchFamily="34" charset="0"/>
                <a:ea typeface="Century Gothic" charset="0"/>
                <a:cs typeface="Century Gothic" charset="0"/>
              </a:rPr>
              <a:t>Type de procédure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Type de marché</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Mission de Moe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Montant de la mission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 € HT</a:t>
            </a:r>
            <a:endParaRPr lang="fr-FR" sz="800" dirty="0">
              <a:solidFill>
                <a:srgbClr val="FF0000"/>
              </a:solidFill>
              <a:latin typeface="Calibri" panose="020F0502020204030204" pitchFamily="34" charset="0"/>
              <a:ea typeface="Century Gothic" charset="0"/>
              <a:cs typeface="Century Gothic" charset="0"/>
            </a:endParaRPr>
          </a:p>
          <a:p>
            <a:pPr>
              <a:lnSpc>
                <a:spcPct val="80000"/>
              </a:lnSpc>
            </a:pPr>
            <a:r>
              <a:rPr lang="fr-FR" sz="800" dirty="0">
                <a:latin typeface="Calibri" panose="020F0502020204030204" pitchFamily="34" charset="0"/>
                <a:ea typeface="Century Gothic" charset="0"/>
                <a:cs typeface="Century Gothic" charset="0"/>
              </a:rPr>
              <a:t>Prestations réalisées</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endParaRPr lang="fr-FR" sz="1000" dirty="0">
              <a:latin typeface="Century Gothic" charset="0"/>
              <a:ea typeface="Century Gothic" charset="0"/>
              <a:cs typeface="Century Gothic" charset="0"/>
            </a:endParaRPr>
          </a:p>
        </p:txBody>
      </p:sp>
      <p:sp>
        <p:nvSpPr>
          <p:cNvPr id="10" name="Espace réservé du contenu 7">
            <a:extLst>
              <a:ext uri="{FF2B5EF4-FFF2-40B4-BE49-F238E27FC236}">
                <a16:creationId xmlns:a16="http://schemas.microsoft.com/office/drawing/2014/main" id="{6AE687D5-C57C-627F-2FCF-1959EDAE1738}"/>
              </a:ext>
            </a:extLst>
          </p:cNvPr>
          <p:cNvSpPr txBox="1">
            <a:spLocks/>
          </p:cNvSpPr>
          <p:nvPr/>
        </p:nvSpPr>
        <p:spPr>
          <a:xfrm>
            <a:off x="7331979" y="274638"/>
            <a:ext cx="1354822" cy="1107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b="1" dirty="0">
                <a:solidFill>
                  <a:srgbClr val="009051"/>
                </a:solidFill>
                <a:latin typeface="Calibri" panose="020F0502020204030204" pitchFamily="34" charset="0"/>
                <a:ea typeface="Century Gothic" charset="0"/>
                <a:cs typeface="Century Gothic" charset="0"/>
              </a:rPr>
              <a:t>2/5</a:t>
            </a:r>
          </a:p>
        </p:txBody>
      </p:sp>
      <p:sp>
        <p:nvSpPr>
          <p:cNvPr id="13" name="Titre 1">
            <a:extLst>
              <a:ext uri="{FF2B5EF4-FFF2-40B4-BE49-F238E27FC236}">
                <a16:creationId xmlns:a16="http://schemas.microsoft.com/office/drawing/2014/main" id="{81887C47-BD95-57A8-9F5F-D7A98553CD39}"/>
              </a:ext>
            </a:extLst>
          </p:cNvPr>
          <p:cNvSpPr txBox="1">
            <a:spLocks/>
          </p:cNvSpPr>
          <p:nvPr/>
        </p:nvSpPr>
        <p:spPr>
          <a:xfrm>
            <a:off x="1828667" y="335678"/>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600" dirty="0">
                <a:solidFill>
                  <a:srgbClr val="0070C0"/>
                </a:solidFill>
                <a:latin typeface="Calibri" panose="020F0502020204030204" pitchFamily="34" charset="0"/>
                <a:ea typeface="Century Gothic" charset="0"/>
                <a:cs typeface="Century Gothic" charset="0"/>
              </a:rPr>
              <a:t>« Moe – à compléter »</a:t>
            </a:r>
          </a:p>
        </p:txBody>
      </p:sp>
      <p:sp>
        <p:nvSpPr>
          <p:cNvPr id="14" name="Titre 1">
            <a:extLst>
              <a:ext uri="{FF2B5EF4-FFF2-40B4-BE49-F238E27FC236}">
                <a16:creationId xmlns:a16="http://schemas.microsoft.com/office/drawing/2014/main" id="{81887C47-BD95-57A8-9F5F-D7A98553CD39}"/>
              </a:ext>
            </a:extLst>
          </p:cNvPr>
          <p:cNvSpPr txBox="1">
            <a:spLocks/>
          </p:cNvSpPr>
          <p:nvPr/>
        </p:nvSpPr>
        <p:spPr>
          <a:xfrm>
            <a:off x="1828667" y="604569"/>
            <a:ext cx="6027683" cy="6312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900" dirty="0">
                <a:solidFill>
                  <a:schemeClr val="bg1">
                    <a:lumMod val="50000"/>
                  </a:schemeClr>
                </a:solidFill>
                <a:latin typeface="Calibri" panose="020F0502020204030204" pitchFamily="34" charset="0"/>
                <a:ea typeface="Century Gothic" charset="0"/>
                <a:cs typeface="Century Gothic" charset="0"/>
              </a:rPr>
              <a:t>Référence</a:t>
            </a:r>
          </a:p>
        </p:txBody>
      </p:sp>
      <p:sp>
        <p:nvSpPr>
          <p:cNvPr id="16" name="Espace réservé du pied de page 4">
            <a:extLst>
              <a:ext uri="{FF2B5EF4-FFF2-40B4-BE49-F238E27FC236}">
                <a16:creationId xmlns:a16="http://schemas.microsoft.com/office/drawing/2014/main" id="{6309B01F-2619-D25F-F6FD-D3020690FA10}"/>
              </a:ext>
            </a:extLst>
          </p:cNvPr>
          <p:cNvSpPr>
            <a:spLocks noGrp="1"/>
          </p:cNvSpPr>
          <p:nvPr>
            <p:ph type="ftr" sz="quarter" idx="11"/>
          </p:nvPr>
        </p:nvSpPr>
        <p:spPr>
          <a:xfrm>
            <a:off x="3028949" y="6331184"/>
            <a:ext cx="3086100" cy="365125"/>
          </a:xfrm>
        </p:spPr>
        <p:txBody>
          <a:bodyPr/>
          <a:lstStyle/>
          <a:p>
            <a:r>
              <a:rPr lang="fr-FR">
                <a:solidFill>
                  <a:srgbClr val="0070C0"/>
                </a:solidFill>
              </a:rPr>
              <a:t>« Moe – à compléter »</a:t>
            </a:r>
            <a:endParaRPr lang="fr-FR" dirty="0">
              <a:solidFill>
                <a:srgbClr val="0070C0"/>
              </a:solidFill>
            </a:endParaRPr>
          </a:p>
        </p:txBody>
      </p:sp>
      <p:sp>
        <p:nvSpPr>
          <p:cNvPr id="17" name="Titre 1">
            <a:extLst>
              <a:ext uri="{FF2B5EF4-FFF2-40B4-BE49-F238E27FC236}">
                <a16:creationId xmlns:a16="http://schemas.microsoft.com/office/drawing/2014/main" id="{2B2D1073-DAAE-FF65-DD5C-E7843E468EBB}"/>
              </a:ext>
            </a:extLst>
          </p:cNvPr>
          <p:cNvSpPr txBox="1">
            <a:spLocks/>
          </p:cNvSpPr>
          <p:nvPr/>
        </p:nvSpPr>
        <p:spPr>
          <a:xfrm>
            <a:off x="691978" y="1203939"/>
            <a:ext cx="6836532" cy="4312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dirty="0">
                <a:solidFill>
                  <a:srgbClr val="0070C0"/>
                </a:solidFill>
                <a:latin typeface="Calibri" panose="020F0502020204030204" pitchFamily="34" charset="0"/>
                <a:ea typeface="Century Gothic" charset="0"/>
                <a:cs typeface="Century Gothic" charset="0"/>
              </a:rPr>
              <a:t>« Nom de l’opération »</a:t>
            </a:r>
          </a:p>
        </p:txBody>
      </p:sp>
      <p:sp>
        <p:nvSpPr>
          <p:cNvPr id="18" name="Espace réservé du contenu 3">
            <a:extLst>
              <a:ext uri="{FF2B5EF4-FFF2-40B4-BE49-F238E27FC236}">
                <a16:creationId xmlns:a16="http://schemas.microsoft.com/office/drawing/2014/main" id="{ED8EC0A0-3E0A-9721-B68E-C632A8287C35}"/>
              </a:ext>
            </a:extLst>
          </p:cNvPr>
          <p:cNvSpPr txBox="1">
            <a:spLocks/>
          </p:cNvSpPr>
          <p:nvPr/>
        </p:nvSpPr>
        <p:spPr>
          <a:xfrm>
            <a:off x="5125673" y="1719743"/>
            <a:ext cx="3839859" cy="4611441"/>
          </a:xfrm>
          <a:prstGeom prst="rect">
            <a:avLst/>
          </a:prstGeom>
          <a:ln w="3175" cmpd="sng">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fr-FR" sz="800" dirty="0">
              <a:latin typeface="Calibri" panose="020F0502020204030204" pitchFamily="34" charset="0"/>
              <a:ea typeface="Century Gothic" charset="0"/>
              <a:cs typeface="Century Gothic" charset="0"/>
            </a:endParaRPr>
          </a:p>
          <a:p>
            <a:pPr>
              <a:lnSpc>
                <a:spcPct val="80000"/>
              </a:lnSpc>
            </a:pPr>
            <a:r>
              <a:rPr lang="fr-FR" sz="800" dirty="0">
                <a:latin typeface="Calibri" panose="020F0502020204030204" pitchFamily="34" charset="0"/>
                <a:ea typeface="Century Gothic" charset="0"/>
                <a:cs typeface="Century Gothic" charset="0"/>
              </a:rPr>
              <a:t>Lieu d’exécution</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Date de début et date de fin des travaux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XX/XX/XXXX   -   XX/XX/XXXX</a:t>
            </a:r>
          </a:p>
          <a:p>
            <a:pPr>
              <a:lnSpc>
                <a:spcPct val="80000"/>
              </a:lnSpc>
            </a:pPr>
            <a:r>
              <a:rPr lang="fr-FR" sz="800" dirty="0">
                <a:latin typeface="Calibri" panose="020F0502020204030204" pitchFamily="34" charset="0"/>
                <a:ea typeface="Century Gothic" charset="0"/>
                <a:cs typeface="Century Gothic" charset="0"/>
              </a:rPr>
              <a:t>Nature des travaux (neuf / réhabilitation / restructuration)</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Site vide / occupé / opération tiroir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Montant des travaux</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 € HT </a:t>
            </a:r>
          </a:p>
          <a:p>
            <a:pPr marL="228600" lvl="1">
              <a:lnSpc>
                <a:spcPct val="80000"/>
              </a:lnSpc>
              <a:spcBef>
                <a:spcPts val="1000"/>
              </a:spcBef>
            </a:pPr>
            <a:r>
              <a:rPr lang="fr-FR" sz="800" dirty="0">
                <a:latin typeface="Calibri" panose="020F0502020204030204" pitchFamily="34" charset="0"/>
                <a:ea typeface="Century Gothic" charset="0"/>
                <a:cs typeface="Century Gothic" charset="0"/>
              </a:rPr>
              <a:t>Nombre d’avenants imputables à la Moe signés</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Performance énergétique et/ou Consommation énergétique </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Nom du maître d’ouvrage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a:lnSpc>
                <a:spcPct val="80000"/>
              </a:lnSpc>
            </a:pPr>
            <a:r>
              <a:rPr lang="fr-FR" sz="800" dirty="0">
                <a:latin typeface="Calibri" panose="020F0502020204030204" pitchFamily="34" charset="0"/>
                <a:ea typeface="Century Gothic" charset="0"/>
                <a:cs typeface="Century Gothic" charset="0"/>
              </a:rPr>
              <a:t>Référent chez le maître d’ouvrage</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 dont n° de téléphone / adresse mail)</a:t>
            </a: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a:lnSpc>
                <a:spcPct val="80000"/>
              </a:lnSpc>
            </a:pPr>
            <a:r>
              <a:rPr lang="fr-FR" sz="800" dirty="0">
                <a:latin typeface="Calibri" panose="020F0502020204030204" pitchFamily="34" charset="0"/>
                <a:ea typeface="Century Gothic" charset="0"/>
                <a:cs typeface="Century Gothic" charset="0"/>
              </a:rPr>
              <a:t>Autres informations éventuelles</a:t>
            </a:r>
          </a:p>
          <a:p>
            <a:pPr lvl="1">
              <a:lnSpc>
                <a:spcPct val="80000"/>
              </a:lnSpc>
            </a:pPr>
            <a:r>
              <a:rPr lang="fr-FR" sz="800" dirty="0">
                <a:solidFill>
                  <a:srgbClr val="0070C0"/>
                </a:solidFill>
                <a:latin typeface="Calibri" panose="020F0502020204030204" pitchFamily="34" charset="0"/>
                <a:ea typeface="Century Gothic" charset="0"/>
                <a:cs typeface="Century Gothic" charset="0"/>
              </a:rPr>
              <a:t>(À compléter)</a:t>
            </a:r>
          </a:p>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marL="0"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lvl="1">
              <a:lnSpc>
                <a:spcPct val="80000"/>
              </a:lnSpc>
            </a:pPr>
            <a:endParaRPr lang="fr-FR" sz="800" dirty="0">
              <a:solidFill>
                <a:srgbClr val="0070C0"/>
              </a:solidFill>
              <a:latin typeface="Calibri" panose="020F0502020204030204" pitchFamily="34" charset="0"/>
              <a:ea typeface="Century Gothic" charset="0"/>
              <a:cs typeface="Century Gothic" charset="0"/>
            </a:endParaRPr>
          </a:p>
          <a:p>
            <a:pPr marL="457200" lvl="1" indent="0">
              <a:lnSpc>
                <a:spcPct val="80000"/>
              </a:lnSpc>
              <a:buNone/>
            </a:pPr>
            <a:endParaRPr lang="fr-FR" sz="800" dirty="0">
              <a:solidFill>
                <a:srgbClr val="0070C0"/>
              </a:solidFill>
              <a:latin typeface="Calibri" panose="020F0502020204030204" pitchFamily="34" charset="0"/>
              <a:ea typeface="Century Gothic" charset="0"/>
              <a:cs typeface="Century Gothic" charset="0"/>
            </a:endParaRPr>
          </a:p>
          <a:p>
            <a:pPr marL="0" indent="0">
              <a:buNone/>
            </a:pPr>
            <a:endParaRPr lang="fr-FR" sz="1000" dirty="0">
              <a:latin typeface="Century Gothic" charset="0"/>
              <a:ea typeface="Century Gothic" charset="0"/>
              <a:cs typeface="Century Gothic" charset="0"/>
            </a:endParaRPr>
          </a:p>
        </p:txBody>
      </p:sp>
      <p:pic>
        <p:nvPicPr>
          <p:cNvPr id="2" name="Image 1" descr="Une image contenant Emblème, écusson, symbole, logo&#10;&#10;Description générée automatiquement">
            <a:extLst>
              <a:ext uri="{FF2B5EF4-FFF2-40B4-BE49-F238E27FC236}">
                <a16:creationId xmlns:a16="http://schemas.microsoft.com/office/drawing/2014/main" id="{316DB318-417E-1739-9D64-9F2568F75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 y="1"/>
            <a:ext cx="1174647" cy="1292112"/>
          </a:xfrm>
          <a:prstGeom prst="rect">
            <a:avLst/>
          </a:prstGeom>
        </p:spPr>
      </p:pic>
    </p:spTree>
    <p:extLst>
      <p:ext uri="{BB962C8B-B14F-4D97-AF65-F5344CB8AC3E}">
        <p14:creationId xmlns:p14="http://schemas.microsoft.com/office/powerpoint/2010/main" val="195647704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1814</Words>
  <Application>Microsoft Office PowerPoint</Application>
  <PresentationFormat>Affichage à l'écran (4:3)</PresentationFormat>
  <Paragraphs>371</Paragraphs>
  <Slides>16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Calibri Light</vt:lpstr>
      <vt:lpstr>Century Gothic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2024-07-18T11:12:39Z</dcterms:created>
  <dcterms:modified xsi:type="dcterms:W3CDTF">2024-10-01T13:27:30Z</dcterms:modified>
</cp:coreProperties>
</file>